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handoutMasterIdLst>
    <p:handoutMasterId r:id="rId32"/>
  </p:handoutMasterIdLst>
  <p:sldIdLst>
    <p:sldId id="256" r:id="rId2"/>
    <p:sldId id="260" r:id="rId3"/>
    <p:sldId id="284" r:id="rId4"/>
    <p:sldId id="306" r:id="rId5"/>
    <p:sldId id="301" r:id="rId6"/>
    <p:sldId id="304" r:id="rId7"/>
    <p:sldId id="283" r:id="rId8"/>
    <p:sldId id="305" r:id="rId9"/>
    <p:sldId id="264" r:id="rId10"/>
    <p:sldId id="281" r:id="rId11"/>
    <p:sldId id="276" r:id="rId12"/>
    <p:sldId id="280" r:id="rId13"/>
    <p:sldId id="282" r:id="rId14"/>
    <p:sldId id="273" r:id="rId15"/>
    <p:sldId id="285" r:id="rId16"/>
    <p:sldId id="272" r:id="rId17"/>
    <p:sldId id="275" r:id="rId18"/>
    <p:sldId id="274" r:id="rId19"/>
    <p:sldId id="262" r:id="rId20"/>
    <p:sldId id="299" r:id="rId21"/>
    <p:sldId id="302" r:id="rId22"/>
    <p:sldId id="293" r:id="rId23"/>
    <p:sldId id="303" r:id="rId24"/>
    <p:sldId id="294" r:id="rId25"/>
    <p:sldId id="292" r:id="rId26"/>
    <p:sldId id="295" r:id="rId27"/>
    <p:sldId id="297" r:id="rId28"/>
    <p:sldId id="290" r:id="rId29"/>
    <p:sldId id="298" r:id="rId30"/>
  </p:sldIdLst>
  <p:sldSz cx="12192000" cy="6858000"/>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86" d="100"/>
          <a:sy n="86" d="100"/>
        </p:scale>
        <p:origin x="108"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r>
              <a:rPr lang="en-US" smtClean="0"/>
              <a:t>“Roles and Examples of Social Capital as Protective Determinants of Healthy Aging”</a:t>
            </a: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a:defRPr sz="1200"/>
            </a:lvl1pPr>
          </a:lstStyle>
          <a:p>
            <a:fld id="{523116A2-63F7-436A-9327-99EBAB1E0E42}" type="datetimeFigureOut">
              <a:rPr lang="en-US" smtClean="0"/>
              <a:t>12/1/2015</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a:defRPr sz="1200"/>
            </a:lvl1pPr>
          </a:lstStyle>
          <a:p>
            <a:fld id="{AFC2AEC3-B925-4557-B4D6-A8B6AB45DD76}" type="slidenum">
              <a:rPr lang="en-US" smtClean="0"/>
              <a:t>‹#›</a:t>
            </a:fld>
            <a:endParaRPr lang="en-US"/>
          </a:p>
        </p:txBody>
      </p:sp>
    </p:spTree>
    <p:extLst>
      <p:ext uri="{BB962C8B-B14F-4D97-AF65-F5344CB8AC3E}">
        <p14:creationId xmlns:p14="http://schemas.microsoft.com/office/powerpoint/2010/main" val="92037143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r>
              <a:rPr lang="en-US" smtClean="0"/>
              <a:t>“Roles and Examples of Social Capital as Protective Determinants of Healthy Aging”</a:t>
            </a: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E0C87637-EBD4-4C57-A1D0-DE456349B2DC}" type="datetimeFigureOut">
              <a:rPr lang="en-US" smtClean="0"/>
              <a:t>12/1/2015</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259D0E00-0C46-4EC9-B0DA-CADA7C80B9B0}" type="slidenum">
              <a:rPr lang="en-US" smtClean="0"/>
              <a:t>‹#›</a:t>
            </a:fld>
            <a:endParaRPr lang="en-US"/>
          </a:p>
        </p:txBody>
      </p:sp>
    </p:spTree>
    <p:extLst>
      <p:ext uri="{BB962C8B-B14F-4D97-AF65-F5344CB8AC3E}">
        <p14:creationId xmlns:p14="http://schemas.microsoft.com/office/powerpoint/2010/main" val="420279067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7A52B1-60A9-437D-9FA1-4ABC1CA3875C}"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45DEA0-20BA-4777-9F19-E1EC296951E4}"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2BB234-F233-4797-A1A3-0102D024AAB0}"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4BBBAE-7E99-4B7A-BF18-97D5B1B59A9A}"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8BD8A3-6B94-4FBD-BEDA-0DB518377A28}"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9817CF-E892-4930-9FCC-7F1248711559}"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362BA1-254E-4857-919B-7A34958BC9F6}"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0D9CF5-EBC2-4CD8-A93D-D644EBA219A4}"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BDED8D-D4B4-4E63-B061-65B373CDAE7A}"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817A99-7016-42E0-83DF-7A3B05606A61}" type="datetime1">
              <a:rPr lang="en-US" smtClean="0"/>
              <a:t>12/1/2015</a:t>
            </a:fld>
            <a:endParaRPr lang="en-US" dirty="0"/>
          </a:p>
        </p:txBody>
      </p:sp>
      <p:sp>
        <p:nvSpPr>
          <p:cNvPr id="5" name="Footer Placeholder 4"/>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F4027A-5D04-40B8-8BFD-A2B057FFA780}" type="datetime1">
              <a:rPr lang="en-US" smtClean="0"/>
              <a:t>12/1/2015</a:t>
            </a:fld>
            <a:endParaRPr lang="en-US" dirty="0"/>
          </a:p>
        </p:txBody>
      </p:sp>
      <p:sp>
        <p:nvSpPr>
          <p:cNvPr id="6" name="Footer Placeholder 5"/>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A7276B-1068-4847-9B9A-2AD978254E1D}" type="datetime1">
              <a:rPr lang="en-US" smtClean="0"/>
              <a:t>12/1/2015</a:t>
            </a:fld>
            <a:endParaRPr lang="en-US" dirty="0"/>
          </a:p>
        </p:txBody>
      </p:sp>
      <p:sp>
        <p:nvSpPr>
          <p:cNvPr id="8" name="Footer Placeholder 7"/>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869C26-0C6F-4B70-A4BA-E54468C6F56D}" type="datetime1">
              <a:rPr lang="en-US" smtClean="0"/>
              <a:t>12/1/2015</a:t>
            </a:fld>
            <a:endParaRPr lang="en-US" dirty="0"/>
          </a:p>
        </p:txBody>
      </p:sp>
      <p:sp>
        <p:nvSpPr>
          <p:cNvPr id="4" name="Footer Placeholder 3"/>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C3223-1112-4962-A43E-A809D1A2DF08}" type="datetime1">
              <a:rPr lang="en-US" smtClean="0"/>
              <a:t>12/1/2015</a:t>
            </a:fld>
            <a:endParaRPr lang="en-US" dirty="0"/>
          </a:p>
        </p:txBody>
      </p:sp>
      <p:sp>
        <p:nvSpPr>
          <p:cNvPr id="3" name="Footer Placeholder 2"/>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5CA55-DDB5-4290-A09A-596426E4917E}" type="datetime1">
              <a:rPr lang="en-US" smtClean="0"/>
              <a:t>12/1/2015</a:t>
            </a:fld>
            <a:endParaRPr lang="en-US" dirty="0"/>
          </a:p>
        </p:txBody>
      </p:sp>
      <p:sp>
        <p:nvSpPr>
          <p:cNvPr id="6" name="Footer Placeholder 5"/>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smtClean="0"/>
              <a:t>“Roles and Examples of Social Capital as Protective Determinants of Healthy Aging”</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FF2CFFB6-0E83-402B-BC3C-7D529C01C295}" type="datetime1">
              <a:rPr lang="en-US" smtClean="0"/>
              <a:t>12/1/2015</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3E5489-6328-4E0C-91F9-17831F3C3FE1}" type="datetime1">
              <a:rPr lang="en-US" smtClean="0"/>
              <a:t>12/1/2015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“Roles and Examples of Social Capital as Protective Determinants of Healthy Aging”</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3" Type="http://schemas.openxmlformats.org/officeDocument/2006/relationships/hyperlink" Target="http://doi.org/10.1016/j.socscimed.2009.10.034" TargetMode="External"/><Relationship Id="rId2" Type="http://schemas.openxmlformats.org/officeDocument/2006/relationships/hyperlink" Target="http://doi.org/10.1007/978-90-481-9996-9" TargetMode="External"/><Relationship Id="rId1" Type="http://schemas.openxmlformats.org/officeDocument/2006/relationships/slideLayout" Target="../slideLayouts/slideLayout2.xml"/><Relationship Id="rId5" Type="http://schemas.openxmlformats.org/officeDocument/2006/relationships/hyperlink" Target="http://doi.org/10.1177/0022146510383498" TargetMode="External"/><Relationship Id="rId4" Type="http://schemas.openxmlformats.org/officeDocument/2006/relationships/hyperlink" Target="http://doi.org/10.1016/j.socscimed.2009.04.01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oi.org/citeulike-article-id:1288387" TargetMode="External"/><Relationship Id="rId2" Type="http://schemas.openxmlformats.org/officeDocument/2006/relationships/hyperlink" Target="http://www.sciencedirect.com/science/article/pii/S0091743506002623" TargetMode="External"/><Relationship Id="rId1" Type="http://schemas.openxmlformats.org/officeDocument/2006/relationships/slideLayout" Target="../slideLayouts/slideLayout2.xml"/><Relationship Id="rId4" Type="http://schemas.openxmlformats.org/officeDocument/2006/relationships/hyperlink" Target="http://www.sciencedirect.com/science/article/pii/S027795360600438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31436"/>
            <a:ext cx="7766936" cy="1058983"/>
          </a:xfrm>
        </p:spPr>
        <p:txBody>
          <a:bodyPr/>
          <a:lstStyle/>
          <a:p>
            <a:pPr algn="ctr"/>
            <a:r>
              <a:rPr lang="en-US" sz="2800" dirty="0"/>
              <a:t>“Roles and Examples of Social Capital as Protective Determinants of Healthy Aging”</a:t>
            </a:r>
            <a:endParaRPr lang="fr-FR" sz="2800" dirty="0"/>
          </a:p>
        </p:txBody>
      </p:sp>
      <p:sp>
        <p:nvSpPr>
          <p:cNvPr id="3" name="Subtitle 2"/>
          <p:cNvSpPr>
            <a:spLocks noGrp="1"/>
          </p:cNvSpPr>
          <p:nvPr>
            <p:ph type="subTitle" idx="1"/>
          </p:nvPr>
        </p:nvSpPr>
        <p:spPr>
          <a:xfrm>
            <a:off x="1972288" y="4395739"/>
            <a:ext cx="7766936" cy="1096899"/>
          </a:xfrm>
        </p:spPr>
        <p:txBody>
          <a:bodyPr/>
          <a:lstStyle/>
          <a:p>
            <a:pPr algn="l"/>
            <a:r>
              <a:rPr lang="en-US" dirty="0"/>
              <a:t>Thomas M. Maestas</a:t>
            </a:r>
            <a:r>
              <a:rPr lang="fr-FR" dirty="0"/>
              <a:t/>
            </a:r>
            <a:br>
              <a:rPr lang="fr-FR" dirty="0"/>
            </a:br>
            <a:r>
              <a:rPr lang="en-US" dirty="0"/>
              <a:t>University of New Mexico</a:t>
            </a:r>
            <a:endParaRPr lang="fr-FR" dirty="0"/>
          </a:p>
        </p:txBody>
      </p:sp>
    </p:spTree>
    <p:extLst>
      <p:ext uri="{BB962C8B-B14F-4D97-AF65-F5344CB8AC3E}">
        <p14:creationId xmlns:p14="http://schemas.microsoft.com/office/powerpoint/2010/main" val="814933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0300" y="921283"/>
            <a:ext cx="4631700" cy="5936717"/>
          </a:xfrm>
        </p:spPr>
      </p:pic>
      <p:sp>
        <p:nvSpPr>
          <p:cNvPr id="5" name="Slide Number Placeholder 4"/>
          <p:cNvSpPr>
            <a:spLocks noGrp="1"/>
          </p:cNvSpPr>
          <p:nvPr>
            <p:ph type="sldNum" sz="quarter" idx="12"/>
          </p:nvPr>
        </p:nvSpPr>
        <p:spPr/>
        <p:txBody>
          <a:bodyPr/>
          <a:lstStyle/>
          <a:p>
            <a:fld id="{519954A3-9DFD-4C44-94BA-B95130A3BA1C}" type="slidenum">
              <a:rPr lang="en-US" smtClean="0"/>
              <a:t>10</a:t>
            </a:fld>
            <a:endParaRPr lang="en-US" dirty="0"/>
          </a:p>
        </p:txBody>
      </p:sp>
      <p:sp>
        <p:nvSpPr>
          <p:cNvPr id="7" name="TextBox 6"/>
          <p:cNvSpPr txBox="1"/>
          <p:nvPr/>
        </p:nvSpPr>
        <p:spPr>
          <a:xfrm>
            <a:off x="535258" y="1159727"/>
            <a:ext cx="6601522" cy="3139321"/>
          </a:xfrm>
          <a:prstGeom prst="rect">
            <a:avLst/>
          </a:prstGeom>
          <a:noFill/>
        </p:spPr>
        <p:txBody>
          <a:bodyPr wrap="square" rtlCol="0">
            <a:spAutoFit/>
          </a:bodyPr>
          <a:lstStyle/>
          <a:p>
            <a:endParaRPr lang="en-US" dirty="0">
              <a:solidFill>
                <a:srgbClr val="5B9BD5">
                  <a:lumMod val="50000"/>
                </a:srgbClr>
              </a:solidFill>
              <a:latin typeface="Baskerville Old Face" panose="02020602080505020303" pitchFamily="18" charset="0"/>
            </a:endParaRPr>
          </a:p>
          <a:p>
            <a:endParaRPr lang="en-US" dirty="0" smtClean="0">
              <a:solidFill>
                <a:srgbClr val="5B9BD5">
                  <a:lumMod val="50000"/>
                </a:srgbClr>
              </a:solidFill>
              <a:latin typeface="Baskerville Old Face" panose="02020602080505020303" pitchFamily="18" charset="0"/>
            </a:endParaRPr>
          </a:p>
          <a:p>
            <a:r>
              <a:rPr lang="en-US" dirty="0" smtClean="0">
                <a:solidFill>
                  <a:srgbClr val="5B9BD5">
                    <a:lumMod val="50000"/>
                  </a:srgbClr>
                </a:solidFill>
                <a:latin typeface="Baskerville Old Face" panose="02020602080505020303" pitchFamily="18" charset="0"/>
              </a:rPr>
              <a:t>So</a:t>
            </a:r>
            <a:r>
              <a:rPr lang="en-US" dirty="0">
                <a:solidFill>
                  <a:srgbClr val="5B9BD5">
                    <a:lumMod val="50000"/>
                  </a:srgbClr>
                </a:solidFill>
                <a:latin typeface="Baskerville Old Face" panose="02020602080505020303" pitchFamily="18" charset="0"/>
              </a:rPr>
              <a:t>, </a:t>
            </a:r>
            <a:r>
              <a:rPr lang="en-US" b="1" dirty="0">
                <a:solidFill>
                  <a:srgbClr val="5B9BD5">
                    <a:lumMod val="50000"/>
                  </a:srgbClr>
                </a:solidFill>
                <a:latin typeface="Baskerville Old Face" panose="02020602080505020303" pitchFamily="18" charset="0"/>
              </a:rPr>
              <a:t>how might we interpret the patterns of our social relations?</a:t>
            </a:r>
            <a:r>
              <a:rPr lang="en-US" dirty="0">
                <a:solidFill>
                  <a:srgbClr val="5B9BD5">
                    <a:lumMod val="50000"/>
                  </a:srgbClr>
                </a:solidFill>
                <a:latin typeface="Baskerville Old Face" panose="02020602080505020303" pitchFamily="18" charset="0"/>
              </a:rPr>
              <a:t> In scientific terms we say that we make an empirical generalization into a theoretical model with which we deduce two or three hypotheses about an observed or experimental evidence.  </a:t>
            </a:r>
            <a:endParaRPr lang="en-US" dirty="0" smtClean="0">
              <a:solidFill>
                <a:srgbClr val="5B9BD5">
                  <a:lumMod val="50000"/>
                </a:srgbClr>
              </a:solidFill>
              <a:latin typeface="Baskerville Old Face" panose="02020602080505020303" pitchFamily="18" charset="0"/>
            </a:endParaRPr>
          </a:p>
          <a:p>
            <a:endParaRPr lang="en-US" dirty="0">
              <a:solidFill>
                <a:srgbClr val="5B9BD5">
                  <a:lumMod val="50000"/>
                </a:srgbClr>
              </a:solidFill>
              <a:latin typeface="Baskerville Old Face" panose="02020602080505020303" pitchFamily="18" charset="0"/>
            </a:endParaRPr>
          </a:p>
          <a:p>
            <a:r>
              <a:rPr lang="en-US" dirty="0" smtClean="0">
                <a:solidFill>
                  <a:srgbClr val="5B9BD5">
                    <a:lumMod val="50000"/>
                  </a:srgbClr>
                </a:solidFill>
                <a:latin typeface="Baskerville Old Face" panose="02020602080505020303" pitchFamily="18" charset="0"/>
              </a:rPr>
              <a:t>Evidence</a:t>
            </a:r>
            <a:r>
              <a:rPr lang="en-US" dirty="0">
                <a:solidFill>
                  <a:srgbClr val="5B9BD5">
                    <a:lumMod val="50000"/>
                  </a:srgbClr>
                </a:solidFill>
                <a:latin typeface="Baskerville Old Face" panose="02020602080505020303" pitchFamily="18" charset="0"/>
              </a:rPr>
              <a:t>, whether supportive or negative evidence, is rare that we gain very reliable knowledge. The </a:t>
            </a:r>
            <a:r>
              <a:rPr lang="en-US" b="1" dirty="0">
                <a:solidFill>
                  <a:srgbClr val="5B9BD5">
                    <a:lumMod val="50000"/>
                  </a:srgbClr>
                </a:solidFill>
                <a:latin typeface="Baskerville Old Face" panose="02020602080505020303" pitchFamily="18" charset="0"/>
              </a:rPr>
              <a:t>exception is through use of frequent, small observations that over time accumulate to practice-based, policy-ready social science.</a:t>
            </a:r>
            <a:endParaRPr lang="en-US" b="1" dirty="0">
              <a:solidFill>
                <a:srgbClr val="5B9BD5">
                  <a:lumMod val="50000"/>
                </a:srgbClr>
              </a:solidFill>
              <a:latin typeface="Baskerville Old Face" panose="02020602080505020303" pitchFamily="18" charset="0"/>
            </a:endParaRPr>
          </a:p>
        </p:txBody>
      </p:sp>
      <p:sp>
        <p:nvSpPr>
          <p:cNvPr id="8"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9" name="Title 1"/>
          <p:cNvSpPr txBox="1">
            <a:spLocks/>
          </p:cNvSpPr>
          <p:nvPr/>
        </p:nvSpPr>
        <p:spPr>
          <a:xfrm>
            <a:off x="535258" y="928894"/>
            <a:ext cx="10682869" cy="461665"/>
          </a:xfrm>
          <a:prstGeom prst="rect">
            <a:avLst/>
          </a:prstGeom>
          <a:noFill/>
        </p:spPr>
        <p:txBody>
          <a:bodyPr vert="horz" wrap="square" lIns="91440" tIns="45720" rIns="91440" bIns="45720" rtlCol="0" anchor="t">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rgbClr val="5B9BD5">
                    <a:lumMod val="50000"/>
                  </a:srgbClr>
                </a:solidFill>
                <a:latin typeface="Baskerville Old Face" panose="02020602080505020303" pitchFamily="18" charset="0"/>
                <a:ea typeface="+mn-ea"/>
                <a:cs typeface="+mn-cs"/>
              </a:rPr>
              <a:t>Deterministic Science versus Probabilistic Science</a:t>
            </a:r>
            <a:endParaRPr lang="en-US" sz="2400" dirty="0">
              <a:solidFill>
                <a:srgbClr val="5B9BD5">
                  <a:lumMod val="50000"/>
                </a:srgbClr>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329620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729" y="914654"/>
            <a:ext cx="9782511" cy="1320800"/>
          </a:xfrm>
        </p:spPr>
        <p:txBody>
          <a:bodyPr>
            <a:normAutofit/>
          </a:bodyPr>
          <a:lstStyle/>
          <a:p>
            <a:r>
              <a:rPr lang="en-US" sz="2900" b="1" dirty="0">
                <a:solidFill>
                  <a:srgbClr val="5B9BD5">
                    <a:lumMod val="50000"/>
                  </a:srgbClr>
                </a:solidFill>
                <a:latin typeface="Baskerville Old Face" panose="02020602080505020303" pitchFamily="18" charset="0"/>
              </a:rPr>
              <a:t>2 a </a:t>
            </a:r>
            <a:r>
              <a:rPr lang="en-US" sz="2900" b="1" dirty="0">
                <a:solidFill>
                  <a:srgbClr val="5B9BD5">
                    <a:lumMod val="50000"/>
                  </a:srgbClr>
                </a:solidFill>
                <a:latin typeface="Baskerville Old Face" panose="02020602080505020303" pitchFamily="18" charset="0"/>
              </a:rPr>
              <a:t>priori assumptions about human nature: </a:t>
            </a:r>
            <a:r>
              <a:rPr lang="en-US" sz="2900" b="1" dirty="0" smtClean="0">
                <a:solidFill>
                  <a:srgbClr val="5B9BD5">
                    <a:lumMod val="50000"/>
                  </a:srgbClr>
                </a:solidFill>
                <a:latin typeface="Baskerville Old Face" panose="02020602080505020303" pitchFamily="18" charset="0"/>
              </a:rPr>
              <a:t/>
            </a:r>
            <a:br>
              <a:rPr lang="en-US" sz="2900" b="1" dirty="0" smtClean="0">
                <a:solidFill>
                  <a:srgbClr val="5B9BD5">
                    <a:lumMod val="50000"/>
                  </a:srgbClr>
                </a:solidFill>
                <a:latin typeface="Baskerville Old Face" panose="02020602080505020303" pitchFamily="18" charset="0"/>
              </a:rPr>
            </a:br>
            <a:r>
              <a:rPr lang="en-US" sz="2900" b="1" dirty="0" smtClean="0">
                <a:solidFill>
                  <a:srgbClr val="5B9BD5">
                    <a:lumMod val="50000"/>
                  </a:srgbClr>
                </a:solidFill>
                <a:latin typeface="Baskerville Old Face" panose="02020602080505020303" pitchFamily="18" charset="0"/>
              </a:rPr>
              <a:t>That </a:t>
            </a:r>
            <a:r>
              <a:rPr lang="en-US" sz="2900" b="1" dirty="0">
                <a:solidFill>
                  <a:srgbClr val="5B9BD5">
                    <a:lumMod val="50000"/>
                  </a:srgbClr>
                </a:solidFill>
                <a:latin typeface="Baskerville Old Face" panose="02020602080505020303" pitchFamily="18" charset="0"/>
              </a:rPr>
              <a:t>we are </a:t>
            </a:r>
            <a:r>
              <a:rPr lang="en-US" sz="2900" b="1" i="1" dirty="0">
                <a:solidFill>
                  <a:srgbClr val="5B9BD5">
                    <a:lumMod val="50000"/>
                  </a:srgbClr>
                </a:solidFill>
                <a:latin typeface="Baskerville Old Face" panose="02020602080505020303" pitchFamily="18" charset="0"/>
              </a:rPr>
              <a:t>social beings </a:t>
            </a:r>
            <a:r>
              <a:rPr lang="en-US" sz="2900" b="1" dirty="0">
                <a:solidFill>
                  <a:srgbClr val="5B9BD5">
                    <a:lumMod val="50000"/>
                  </a:srgbClr>
                </a:solidFill>
                <a:latin typeface="Baskerville Old Face" panose="02020602080505020303" pitchFamily="18" charset="0"/>
              </a:rPr>
              <a:t>and we are </a:t>
            </a:r>
            <a:r>
              <a:rPr lang="en-US" sz="2900" b="1" i="1" dirty="0">
                <a:solidFill>
                  <a:srgbClr val="5B9BD5">
                    <a:lumMod val="50000"/>
                  </a:srgbClr>
                </a:solidFill>
                <a:latin typeface="Baskerville Old Face" panose="02020602080505020303" pitchFamily="18" charset="0"/>
              </a:rPr>
              <a:t>laboring beings</a:t>
            </a:r>
            <a:r>
              <a:rPr lang="en-US" sz="2900" b="1" dirty="0">
                <a:solidFill>
                  <a:srgbClr val="5B9BD5">
                    <a:lumMod val="50000"/>
                  </a:srgbClr>
                </a:solidFill>
                <a:latin typeface="Baskerville Old Face" panose="02020602080505020303" pitchFamily="18" charset="0"/>
              </a:rPr>
              <a:t>.</a:t>
            </a:r>
          </a:p>
        </p:txBody>
      </p:sp>
      <p:sp>
        <p:nvSpPr>
          <p:cNvPr id="3" name="Content Placeholder 2"/>
          <p:cNvSpPr>
            <a:spLocks noGrp="1"/>
          </p:cNvSpPr>
          <p:nvPr>
            <p:ph idx="1"/>
          </p:nvPr>
        </p:nvSpPr>
        <p:spPr>
          <a:xfrm>
            <a:off x="331646" y="2343151"/>
            <a:ext cx="8120978" cy="3880773"/>
          </a:xfrm>
        </p:spPr>
        <p:txBody>
          <a:bodyPr>
            <a:noAutofit/>
          </a:bodyPr>
          <a:lstStyle/>
          <a:p>
            <a:r>
              <a:rPr lang="en-US" sz="2000" dirty="0" smtClean="0">
                <a:solidFill>
                  <a:srgbClr val="5B9BD5">
                    <a:lumMod val="50000"/>
                  </a:srgbClr>
                </a:solidFill>
                <a:latin typeface="Baskerville Old Face" panose="02020602080505020303" pitchFamily="18" charset="0"/>
              </a:rPr>
              <a:t>I </a:t>
            </a:r>
            <a:r>
              <a:rPr lang="en-US" sz="2000" dirty="0">
                <a:solidFill>
                  <a:srgbClr val="5B9BD5">
                    <a:lumMod val="50000"/>
                  </a:srgbClr>
                </a:solidFill>
                <a:latin typeface="Baskerville Old Face" panose="02020602080505020303" pitchFamily="18" charset="0"/>
              </a:rPr>
              <a:t>therefore ask </a:t>
            </a:r>
            <a:r>
              <a:rPr lang="en-US" sz="2000" b="1" dirty="0">
                <a:solidFill>
                  <a:srgbClr val="5B9BD5">
                    <a:lumMod val="50000"/>
                  </a:srgbClr>
                </a:solidFill>
                <a:latin typeface="Baskerville Old Face" panose="02020602080505020303" pitchFamily="18" charset="0"/>
              </a:rPr>
              <a:t>two </a:t>
            </a:r>
            <a:r>
              <a:rPr lang="en-US" sz="2000" b="1" i="1" dirty="0">
                <a:solidFill>
                  <a:srgbClr val="5B9BD5">
                    <a:lumMod val="50000"/>
                  </a:srgbClr>
                </a:solidFill>
                <a:latin typeface="Baskerville Old Face" panose="02020602080505020303" pitchFamily="18" charset="0"/>
              </a:rPr>
              <a:t>a priori </a:t>
            </a:r>
            <a:r>
              <a:rPr lang="en-US" sz="2000" b="1" dirty="0">
                <a:solidFill>
                  <a:srgbClr val="5B9BD5">
                    <a:lumMod val="50000"/>
                  </a:srgbClr>
                </a:solidFill>
                <a:latin typeface="Baskerville Old Face" panose="02020602080505020303" pitchFamily="18" charset="0"/>
              </a:rPr>
              <a:t>assumptions about human </a:t>
            </a:r>
            <a:r>
              <a:rPr lang="en-US" sz="2000" b="1" dirty="0" smtClean="0">
                <a:solidFill>
                  <a:srgbClr val="5B9BD5">
                    <a:lumMod val="50000"/>
                  </a:srgbClr>
                </a:solidFill>
                <a:latin typeface="Baskerville Old Face" panose="02020602080505020303" pitchFamily="18" charset="0"/>
              </a:rPr>
              <a:t>nature: That we are social beings and we are </a:t>
            </a:r>
            <a:r>
              <a:rPr lang="en-US" sz="2000" b="1" dirty="0">
                <a:solidFill>
                  <a:srgbClr val="5B9BD5">
                    <a:lumMod val="50000"/>
                  </a:srgbClr>
                </a:solidFill>
                <a:latin typeface="Baskerville Old Face" panose="02020602080505020303" pitchFamily="18" charset="0"/>
              </a:rPr>
              <a:t>laboring beings. </a:t>
            </a:r>
            <a:r>
              <a:rPr lang="en-US" sz="2000" dirty="0">
                <a:solidFill>
                  <a:srgbClr val="5B9BD5">
                    <a:lumMod val="50000"/>
                  </a:srgbClr>
                </a:solidFill>
                <a:latin typeface="Baskerville Old Face" panose="02020602080505020303" pitchFamily="18" charset="0"/>
              </a:rPr>
              <a:t> These two are inextricably linked together in our society in America and abroad: </a:t>
            </a:r>
            <a:endParaRPr lang="en-US" sz="2000" dirty="0" smtClean="0">
              <a:solidFill>
                <a:srgbClr val="5B9BD5">
                  <a:lumMod val="50000"/>
                </a:srgbClr>
              </a:solidFill>
              <a:latin typeface="Baskerville Old Face" panose="02020602080505020303" pitchFamily="18" charset="0"/>
            </a:endParaRPr>
          </a:p>
          <a:p>
            <a:r>
              <a:rPr lang="en-US" sz="2000" dirty="0" smtClean="0">
                <a:solidFill>
                  <a:srgbClr val="5B9BD5">
                    <a:lumMod val="50000"/>
                  </a:srgbClr>
                </a:solidFill>
                <a:latin typeface="Baskerville Old Face" panose="02020602080505020303" pitchFamily="18" charset="0"/>
              </a:rPr>
              <a:t>Between </a:t>
            </a:r>
            <a:r>
              <a:rPr lang="en-US" sz="2000" dirty="0">
                <a:solidFill>
                  <a:srgbClr val="5B9BD5">
                    <a:lumMod val="50000"/>
                  </a:srgbClr>
                </a:solidFill>
                <a:latin typeface="Baskerville Old Face" panose="02020602080505020303" pitchFamily="18" charset="0"/>
              </a:rPr>
              <a:t>the 20’s and retirement, the first syllables uttered when meeting a new person—after of course the exchange of names—is one’s professional title.  Thus one links their identity to the specific domain of professional activities. </a:t>
            </a:r>
          </a:p>
        </p:txBody>
      </p:sp>
      <p:sp>
        <p:nvSpPr>
          <p:cNvPr id="5" name="Slide Number Placeholder 4"/>
          <p:cNvSpPr>
            <a:spLocks noGrp="1"/>
          </p:cNvSpPr>
          <p:nvPr>
            <p:ph type="sldNum" sz="quarter" idx="12"/>
          </p:nvPr>
        </p:nvSpPr>
        <p:spPr/>
        <p:txBody>
          <a:bodyPr/>
          <a:lstStyle/>
          <a:p>
            <a:fld id="{519954A3-9DFD-4C44-94BA-B95130A3BA1C}" type="slidenum">
              <a:rPr lang="en-US" smtClean="0"/>
              <a:t>11</a:t>
            </a:fld>
            <a:endParaRPr lang="en-US" dirty="0"/>
          </a:p>
        </p:txBody>
      </p:sp>
      <p:sp>
        <p:nvSpPr>
          <p:cNvPr id="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9769" y="2792663"/>
            <a:ext cx="3502231" cy="4065337"/>
          </a:xfrm>
          <a:prstGeom prst="rect">
            <a:avLst/>
          </a:prstGeom>
        </p:spPr>
      </p:pic>
    </p:spTree>
    <p:extLst>
      <p:ext uri="{BB962C8B-B14F-4D97-AF65-F5344CB8AC3E}">
        <p14:creationId xmlns:p14="http://schemas.microsoft.com/office/powerpoint/2010/main" val="378991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19954A3-9DFD-4C44-94BA-B95130A3BA1C}" type="slidenum">
              <a:rPr lang="en-US" smtClean="0"/>
              <a:t>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156" y="4401216"/>
            <a:ext cx="4363844" cy="2456783"/>
          </a:xfrm>
          <a:prstGeom prst="rect">
            <a:avLst/>
          </a:prstGeom>
          <a:ln>
            <a:solidFill>
              <a:srgbClr val="002060"/>
            </a:solidFill>
          </a:ln>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36821" y="922079"/>
            <a:ext cx="1932878" cy="3023021"/>
          </a:xfrm>
          <a:prstGeom prst="rect">
            <a:avLst/>
          </a:prstGeom>
          <a:ln>
            <a:solidFill>
              <a:srgbClr val="002060"/>
            </a:solidFill>
          </a:ln>
        </p:spPr>
      </p:pic>
      <p:sp>
        <p:nvSpPr>
          <p:cNvPr id="9" name="TextBox 8"/>
          <p:cNvSpPr txBox="1"/>
          <p:nvPr/>
        </p:nvSpPr>
        <p:spPr>
          <a:xfrm>
            <a:off x="263771" y="922079"/>
            <a:ext cx="9010232" cy="2246769"/>
          </a:xfrm>
          <a:prstGeom prst="rect">
            <a:avLst/>
          </a:prstGeom>
          <a:noFill/>
        </p:spPr>
        <p:txBody>
          <a:bodyPr wrap="square" rtlCol="0">
            <a:spAutoFit/>
          </a:bodyPr>
          <a:lstStyle/>
          <a:p>
            <a:r>
              <a:rPr lang="en-US" sz="2000" b="1" dirty="0">
                <a:solidFill>
                  <a:srgbClr val="5B9BD5">
                    <a:lumMod val="50000"/>
                  </a:srgbClr>
                </a:solidFill>
                <a:latin typeface="Baskerville Old Face" panose="02020602080505020303" pitchFamily="18" charset="0"/>
              </a:rPr>
              <a:t>James Coleman, American, influential Education-related policy and theory contributions during 1980’s (</a:t>
            </a:r>
            <a:r>
              <a:rPr lang="en-US" sz="2000" dirty="0">
                <a:solidFill>
                  <a:srgbClr val="5B9BD5">
                    <a:lumMod val="50000"/>
                  </a:srgbClr>
                </a:solidFill>
                <a:latin typeface="Baskerville Old Face" panose="02020602080505020303" pitchFamily="18" charset="0"/>
              </a:rPr>
              <a:t>some of which were not most popular, such as introduction of bussing. 	</a:t>
            </a:r>
            <a:r>
              <a:rPr lang="en-US" sz="2000" dirty="0">
                <a:solidFill>
                  <a:srgbClr val="5B9BD5">
                    <a:lumMod val="50000"/>
                  </a:srgbClr>
                </a:solidFill>
                <a:latin typeface="Baskerville Old Face" panose="02020602080505020303" pitchFamily="18" charset="0"/>
              </a:rPr>
              <a:t>Coined popular usage of term, “Social Capital”, </a:t>
            </a:r>
            <a:r>
              <a:rPr lang="en-US" sz="2000" dirty="0" smtClean="0">
                <a:solidFill>
                  <a:srgbClr val="5B9BD5">
                    <a:lumMod val="50000"/>
                  </a:srgbClr>
                </a:solidFill>
                <a:latin typeface="Baskerville Old Face" panose="02020602080505020303" pitchFamily="18" charset="0"/>
              </a:rPr>
              <a:t>outlining 3 </a:t>
            </a:r>
            <a:r>
              <a:rPr lang="en-US" sz="2000" dirty="0">
                <a:solidFill>
                  <a:srgbClr val="5B9BD5">
                    <a:lumMod val="50000"/>
                  </a:srgbClr>
                </a:solidFill>
                <a:latin typeface="Baskerville Old Face" panose="02020602080505020303" pitchFamily="18" charset="0"/>
              </a:rPr>
              <a:t>primary </a:t>
            </a:r>
            <a:r>
              <a:rPr lang="en-US" sz="2000" dirty="0" smtClean="0">
                <a:solidFill>
                  <a:srgbClr val="5B9BD5">
                    <a:lumMod val="50000"/>
                  </a:srgbClr>
                </a:solidFill>
                <a:latin typeface="Baskerville Old Face" panose="02020602080505020303" pitchFamily="18" charset="0"/>
              </a:rPr>
              <a:t>elements of social capital that are </a:t>
            </a:r>
            <a:r>
              <a:rPr lang="en-US" sz="2000" dirty="0">
                <a:solidFill>
                  <a:srgbClr val="5B9BD5">
                    <a:lumMod val="50000"/>
                  </a:srgbClr>
                </a:solidFill>
                <a:latin typeface="Baskerville Old Face" panose="02020602080505020303" pitchFamily="18" charset="0"/>
              </a:rPr>
              <a:t>exchanged </a:t>
            </a:r>
            <a:r>
              <a:rPr lang="en-US" sz="2000" dirty="0" smtClean="0">
                <a:solidFill>
                  <a:srgbClr val="5B9BD5">
                    <a:lumMod val="50000"/>
                  </a:srgbClr>
                </a:solidFill>
                <a:latin typeface="Baskerville Old Face" panose="02020602080505020303" pitchFamily="18" charset="0"/>
              </a:rPr>
              <a:t>in </a:t>
            </a:r>
            <a:r>
              <a:rPr lang="en-US" sz="2000" dirty="0">
                <a:solidFill>
                  <a:srgbClr val="5B9BD5">
                    <a:lumMod val="50000"/>
                  </a:srgbClr>
                </a:solidFill>
                <a:latin typeface="Baskerville Old Face" panose="02020602080505020303" pitchFamily="18" charset="0"/>
              </a:rPr>
              <a:t>social networks: </a:t>
            </a:r>
          </a:p>
          <a:p>
            <a:pPr lvl="1"/>
            <a:r>
              <a:rPr lang="en-US" sz="2000" b="1" dirty="0">
                <a:solidFill>
                  <a:srgbClr val="5B9BD5">
                    <a:lumMod val="50000"/>
                  </a:srgbClr>
                </a:solidFill>
                <a:latin typeface="Baskerville Old Face" panose="02020602080505020303" pitchFamily="18" charset="0"/>
              </a:rPr>
              <a:t>1. Trust &amp; Reciprocity, </a:t>
            </a:r>
          </a:p>
          <a:p>
            <a:pPr lvl="1"/>
            <a:r>
              <a:rPr lang="en-US" sz="2000" b="1" dirty="0">
                <a:solidFill>
                  <a:srgbClr val="5B9BD5">
                    <a:lumMod val="50000"/>
                  </a:srgbClr>
                </a:solidFill>
                <a:latin typeface="Baskerville Old Face" panose="02020602080505020303" pitchFamily="18" charset="0"/>
              </a:rPr>
              <a:t>2. Norms &amp; Expectations</a:t>
            </a:r>
          </a:p>
          <a:p>
            <a:pPr lvl="1"/>
            <a:r>
              <a:rPr lang="en-US" sz="2000" b="1" dirty="0">
                <a:solidFill>
                  <a:srgbClr val="5B9BD5">
                    <a:lumMod val="50000"/>
                  </a:srgbClr>
                </a:solidFill>
                <a:latin typeface="Baskerville Old Face" panose="02020602080505020303" pitchFamily="18" charset="0"/>
              </a:rPr>
              <a:t>3. Information Channels </a:t>
            </a:r>
          </a:p>
        </p:txBody>
      </p:sp>
      <p:sp>
        <p:nvSpPr>
          <p:cNvPr id="12" name="TextBox 11"/>
          <p:cNvSpPr txBox="1"/>
          <p:nvPr/>
        </p:nvSpPr>
        <p:spPr>
          <a:xfrm>
            <a:off x="263771" y="4009292"/>
            <a:ext cx="5802921" cy="1938992"/>
          </a:xfrm>
          <a:prstGeom prst="rect">
            <a:avLst/>
          </a:prstGeom>
          <a:noFill/>
        </p:spPr>
        <p:txBody>
          <a:bodyPr wrap="square" rtlCol="0">
            <a:spAutoFit/>
          </a:bodyPr>
          <a:lstStyle/>
          <a:p>
            <a:r>
              <a:rPr lang="en-US" sz="2000" b="1" dirty="0" smtClean="0">
                <a:solidFill>
                  <a:srgbClr val="5B9BD5">
                    <a:lumMod val="50000"/>
                  </a:srgbClr>
                </a:solidFill>
                <a:latin typeface="Baskerville Old Face" panose="02020602080505020303" pitchFamily="18" charset="0"/>
              </a:rPr>
              <a:t>Pierre Bourdieu, 1980’s Public Sociologist</a:t>
            </a:r>
            <a:r>
              <a:rPr lang="en-US" sz="2000" dirty="0" smtClean="0">
                <a:solidFill>
                  <a:srgbClr val="5B9BD5">
                    <a:lumMod val="50000"/>
                  </a:srgbClr>
                </a:solidFill>
                <a:latin typeface="Baskerville Old Face" panose="02020602080505020303" pitchFamily="18" charset="0"/>
              </a:rPr>
              <a:t>, from Paris</a:t>
            </a:r>
          </a:p>
          <a:p>
            <a:r>
              <a:rPr lang="en-US" sz="2000" dirty="0" smtClean="0">
                <a:solidFill>
                  <a:srgbClr val="5B9BD5">
                    <a:lumMod val="50000"/>
                  </a:srgbClr>
                </a:solidFill>
                <a:latin typeface="Baskerville Old Face" panose="02020602080505020303" pitchFamily="18" charset="0"/>
              </a:rPr>
              <a:t>Known for term, “Cultural Capital” and other forms of symbolic forms of social wealth and power that are reducible to economic terms, yet qualitatively separate from any currency or other financial value (at least legally)</a:t>
            </a:r>
            <a:endParaRPr lang="en-US" sz="2000" dirty="0">
              <a:solidFill>
                <a:srgbClr val="5B9BD5">
                  <a:lumMod val="50000"/>
                </a:srgbClr>
              </a:solidFill>
              <a:latin typeface="Baskerville Old Face" panose="02020602080505020303" pitchFamily="18" charset="0"/>
            </a:endParaRPr>
          </a:p>
        </p:txBody>
      </p:sp>
      <p:sp>
        <p:nvSpPr>
          <p:cNvPr id="10"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172363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19954A3-9DFD-4C44-94BA-B95130A3BA1C}" type="slidenum">
              <a:rPr lang="en-US" smtClean="0"/>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156" y="4401216"/>
            <a:ext cx="4363844" cy="2456783"/>
          </a:xfrm>
          <a:prstGeom prst="rect">
            <a:avLst/>
          </a:prstGeom>
          <a:ln>
            <a:solidFill>
              <a:srgbClr val="002060"/>
            </a:solidFill>
          </a:ln>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36821" y="922079"/>
            <a:ext cx="1932878" cy="3023021"/>
          </a:xfrm>
          <a:prstGeom prst="rect">
            <a:avLst/>
          </a:prstGeom>
          <a:ln>
            <a:solidFill>
              <a:srgbClr val="002060"/>
            </a:solidFill>
          </a:ln>
        </p:spPr>
      </p:pic>
      <p:sp>
        <p:nvSpPr>
          <p:cNvPr id="9" name="TextBox 8"/>
          <p:cNvSpPr txBox="1"/>
          <p:nvPr/>
        </p:nvSpPr>
        <p:spPr>
          <a:xfrm>
            <a:off x="263771" y="922079"/>
            <a:ext cx="9010232" cy="2246769"/>
          </a:xfrm>
          <a:prstGeom prst="rect">
            <a:avLst/>
          </a:prstGeom>
          <a:noFill/>
        </p:spPr>
        <p:txBody>
          <a:bodyPr wrap="square" rtlCol="0">
            <a:spAutoFit/>
          </a:bodyPr>
          <a:lstStyle/>
          <a:p>
            <a:r>
              <a:rPr lang="en-US" sz="2000" b="1" dirty="0">
                <a:solidFill>
                  <a:srgbClr val="5B9BD5">
                    <a:lumMod val="50000"/>
                  </a:srgbClr>
                </a:solidFill>
                <a:latin typeface="Baskerville Old Face" panose="02020602080505020303" pitchFamily="18" charset="0"/>
              </a:rPr>
              <a:t>James Coleman, American, influential Education-related policy and theory contributions during 1980’s (</a:t>
            </a:r>
            <a:r>
              <a:rPr lang="en-US" sz="2000" dirty="0">
                <a:solidFill>
                  <a:srgbClr val="5B9BD5">
                    <a:lumMod val="50000"/>
                  </a:srgbClr>
                </a:solidFill>
                <a:latin typeface="Baskerville Old Face" panose="02020602080505020303" pitchFamily="18" charset="0"/>
              </a:rPr>
              <a:t>some of which were not most popular, such as introduction of bussing. 	</a:t>
            </a:r>
            <a:r>
              <a:rPr lang="en-US" sz="2000" dirty="0">
                <a:solidFill>
                  <a:srgbClr val="5B9BD5">
                    <a:lumMod val="50000"/>
                  </a:srgbClr>
                </a:solidFill>
                <a:latin typeface="Baskerville Old Face" panose="02020602080505020303" pitchFamily="18" charset="0"/>
              </a:rPr>
              <a:t>Coined popular usage of term, “Social Capital”, </a:t>
            </a:r>
            <a:r>
              <a:rPr lang="en-US" sz="2000" dirty="0" smtClean="0">
                <a:solidFill>
                  <a:srgbClr val="5B9BD5">
                    <a:lumMod val="50000"/>
                  </a:srgbClr>
                </a:solidFill>
                <a:latin typeface="Baskerville Old Face" panose="02020602080505020303" pitchFamily="18" charset="0"/>
              </a:rPr>
              <a:t>outlining 3 </a:t>
            </a:r>
            <a:r>
              <a:rPr lang="en-US" sz="2000" dirty="0">
                <a:solidFill>
                  <a:srgbClr val="5B9BD5">
                    <a:lumMod val="50000"/>
                  </a:srgbClr>
                </a:solidFill>
                <a:latin typeface="Baskerville Old Face" panose="02020602080505020303" pitchFamily="18" charset="0"/>
              </a:rPr>
              <a:t>primary </a:t>
            </a:r>
            <a:r>
              <a:rPr lang="en-US" sz="2000" dirty="0" smtClean="0">
                <a:solidFill>
                  <a:srgbClr val="5B9BD5">
                    <a:lumMod val="50000"/>
                  </a:srgbClr>
                </a:solidFill>
                <a:latin typeface="Baskerville Old Face" panose="02020602080505020303" pitchFamily="18" charset="0"/>
              </a:rPr>
              <a:t>elements of social capital that are </a:t>
            </a:r>
            <a:r>
              <a:rPr lang="en-US" sz="2000" dirty="0">
                <a:solidFill>
                  <a:srgbClr val="5B9BD5">
                    <a:lumMod val="50000"/>
                  </a:srgbClr>
                </a:solidFill>
                <a:latin typeface="Baskerville Old Face" panose="02020602080505020303" pitchFamily="18" charset="0"/>
              </a:rPr>
              <a:t>exchanged </a:t>
            </a:r>
            <a:r>
              <a:rPr lang="en-US" sz="2000" dirty="0" smtClean="0">
                <a:solidFill>
                  <a:srgbClr val="5B9BD5">
                    <a:lumMod val="50000"/>
                  </a:srgbClr>
                </a:solidFill>
                <a:latin typeface="Baskerville Old Face" panose="02020602080505020303" pitchFamily="18" charset="0"/>
              </a:rPr>
              <a:t>in </a:t>
            </a:r>
            <a:r>
              <a:rPr lang="en-US" sz="2000" dirty="0">
                <a:solidFill>
                  <a:srgbClr val="5B9BD5">
                    <a:lumMod val="50000"/>
                  </a:srgbClr>
                </a:solidFill>
                <a:latin typeface="Baskerville Old Face" panose="02020602080505020303" pitchFamily="18" charset="0"/>
              </a:rPr>
              <a:t>social networks: </a:t>
            </a:r>
          </a:p>
          <a:p>
            <a:pPr lvl="1"/>
            <a:r>
              <a:rPr lang="en-US" sz="2000" b="1" dirty="0">
                <a:solidFill>
                  <a:srgbClr val="5B9BD5">
                    <a:lumMod val="50000"/>
                  </a:srgbClr>
                </a:solidFill>
                <a:latin typeface="Baskerville Old Face" panose="02020602080505020303" pitchFamily="18" charset="0"/>
              </a:rPr>
              <a:t>1. Trust &amp; Reciprocity, </a:t>
            </a:r>
          </a:p>
          <a:p>
            <a:pPr lvl="1"/>
            <a:r>
              <a:rPr lang="en-US" sz="2000" b="1" dirty="0">
                <a:solidFill>
                  <a:srgbClr val="5B9BD5">
                    <a:lumMod val="50000"/>
                  </a:srgbClr>
                </a:solidFill>
                <a:latin typeface="Baskerville Old Face" panose="02020602080505020303" pitchFamily="18" charset="0"/>
              </a:rPr>
              <a:t>2. Norms &amp; Expectations</a:t>
            </a:r>
          </a:p>
          <a:p>
            <a:pPr lvl="1"/>
            <a:r>
              <a:rPr lang="en-US" sz="2000" b="1" dirty="0">
                <a:solidFill>
                  <a:srgbClr val="5B9BD5">
                    <a:lumMod val="50000"/>
                  </a:srgbClr>
                </a:solidFill>
                <a:latin typeface="Baskerville Old Face" panose="02020602080505020303" pitchFamily="18" charset="0"/>
              </a:rPr>
              <a:t>3. Information Channels </a:t>
            </a:r>
          </a:p>
        </p:txBody>
      </p:sp>
      <p:sp>
        <p:nvSpPr>
          <p:cNvPr id="12" name="TextBox 11"/>
          <p:cNvSpPr txBox="1"/>
          <p:nvPr/>
        </p:nvSpPr>
        <p:spPr>
          <a:xfrm>
            <a:off x="263771" y="4009292"/>
            <a:ext cx="7319058" cy="2554545"/>
          </a:xfrm>
          <a:prstGeom prst="rect">
            <a:avLst/>
          </a:prstGeom>
          <a:noFill/>
        </p:spPr>
        <p:txBody>
          <a:bodyPr wrap="square" rtlCol="0">
            <a:spAutoFit/>
          </a:bodyPr>
          <a:lstStyle/>
          <a:p>
            <a:r>
              <a:rPr lang="en-US" sz="2000" b="1" dirty="0" smtClean="0">
                <a:solidFill>
                  <a:srgbClr val="5B9BD5">
                    <a:lumMod val="50000"/>
                  </a:srgbClr>
                </a:solidFill>
                <a:latin typeface="Baskerville Old Face" panose="02020602080505020303" pitchFamily="18" charset="0"/>
              </a:rPr>
              <a:t>Pierre Bourdieu, 1980’s Public Sociologist</a:t>
            </a:r>
            <a:r>
              <a:rPr lang="en-US" sz="2000" dirty="0" smtClean="0">
                <a:solidFill>
                  <a:srgbClr val="5B9BD5">
                    <a:lumMod val="50000"/>
                  </a:srgbClr>
                </a:solidFill>
                <a:latin typeface="Baskerville Old Face" panose="02020602080505020303" pitchFamily="18" charset="0"/>
              </a:rPr>
              <a:t>, from Paris</a:t>
            </a:r>
          </a:p>
          <a:p>
            <a:r>
              <a:rPr lang="en-US" sz="2000" dirty="0" smtClean="0">
                <a:solidFill>
                  <a:srgbClr val="5B9BD5">
                    <a:lumMod val="50000"/>
                  </a:srgbClr>
                </a:solidFill>
                <a:latin typeface="Baskerville Old Face" panose="02020602080505020303" pitchFamily="18" charset="0"/>
              </a:rPr>
              <a:t>Known for term, “Cultural Capital” and other forms of symbolic forms of social wealth and power that are reducible to economic terms.</a:t>
            </a:r>
          </a:p>
          <a:p>
            <a:endParaRPr lang="en-US" sz="2000" dirty="0" smtClean="0">
              <a:solidFill>
                <a:srgbClr val="5B9BD5">
                  <a:lumMod val="50000"/>
                </a:srgbClr>
              </a:solidFill>
              <a:latin typeface="Baskerville Old Face" panose="02020602080505020303" pitchFamily="18" charset="0"/>
            </a:endParaRPr>
          </a:p>
          <a:p>
            <a:r>
              <a:rPr lang="en-US" sz="2000" dirty="0" smtClean="0">
                <a:solidFill>
                  <a:srgbClr val="5B9BD5">
                    <a:lumMod val="50000"/>
                  </a:srgbClr>
                </a:solidFill>
                <a:latin typeface="Baskerville Old Face" panose="02020602080505020303" pitchFamily="18" charset="0"/>
              </a:rPr>
              <a:t>Other forms of the </a:t>
            </a:r>
            <a:r>
              <a:rPr lang="en-US" sz="2000" b="1" dirty="0" smtClean="0">
                <a:solidFill>
                  <a:srgbClr val="5B9BD5">
                    <a:lumMod val="50000"/>
                  </a:srgbClr>
                </a:solidFill>
                <a:latin typeface="Baskerville Old Face" panose="02020602080505020303" pitchFamily="18" charset="0"/>
              </a:rPr>
              <a:t>“Capital-based” model links economic capital to cultural capital and social capital </a:t>
            </a:r>
            <a:r>
              <a:rPr lang="en-US" sz="2000" dirty="0" smtClean="0">
                <a:solidFill>
                  <a:srgbClr val="5B9BD5">
                    <a:lumMod val="50000"/>
                  </a:srgbClr>
                </a:solidFill>
                <a:latin typeface="Baskerville Old Face" panose="02020602080505020303" pitchFamily="18" charset="0"/>
              </a:rPr>
              <a:t>to track and measure the unspoken, implicit—and yet impactful to our lives—  social dynamics operate and help define social dynamics. </a:t>
            </a:r>
            <a:endParaRPr lang="en-US" sz="2000" dirty="0">
              <a:solidFill>
                <a:srgbClr val="5B9BD5">
                  <a:lumMod val="50000"/>
                </a:srgbClr>
              </a:solidFill>
              <a:latin typeface="Baskerville Old Face" panose="02020602080505020303" pitchFamily="18" charset="0"/>
            </a:endParaRPr>
          </a:p>
        </p:txBody>
      </p:sp>
      <p:sp>
        <p:nvSpPr>
          <p:cNvPr id="10"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22701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283677"/>
            <a:ext cx="6615374" cy="4757685"/>
          </a:xfrm>
        </p:spPr>
        <p:txBody>
          <a:bodyPr>
            <a:noAutofit/>
          </a:bodyPr>
          <a:lstStyle/>
          <a:p>
            <a:r>
              <a:rPr lang="en-US" sz="2000" b="1" dirty="0">
                <a:solidFill>
                  <a:srgbClr val="5B9BD5">
                    <a:lumMod val="50000"/>
                  </a:srgbClr>
                </a:solidFill>
                <a:latin typeface="Baskerville Old Face" panose="02020602080505020303" pitchFamily="18" charset="0"/>
              </a:rPr>
              <a:t>Common Observation all around us, popularized by the book, </a:t>
            </a:r>
            <a:r>
              <a:rPr lang="en-US" sz="2000" b="1" i="1" dirty="0">
                <a:solidFill>
                  <a:srgbClr val="5B9BD5">
                    <a:lumMod val="50000"/>
                  </a:srgbClr>
                </a:solidFill>
                <a:latin typeface="Baskerville Old Face" panose="02020602080505020303" pitchFamily="18" charset="0"/>
              </a:rPr>
              <a:t>Bowling Alone: The Collapse and Revival of American Community (2000), </a:t>
            </a:r>
            <a:endParaRPr lang="en-US" sz="2000" b="1" i="1" dirty="0" smtClean="0">
              <a:solidFill>
                <a:srgbClr val="5B9BD5">
                  <a:lumMod val="50000"/>
                </a:srgbClr>
              </a:solidFill>
              <a:latin typeface="Baskerville Old Face" panose="02020602080505020303" pitchFamily="18" charset="0"/>
            </a:endParaRPr>
          </a:p>
          <a:p>
            <a:r>
              <a:rPr lang="en-US" sz="2000" b="1" dirty="0" smtClean="0">
                <a:solidFill>
                  <a:srgbClr val="5B9BD5">
                    <a:lumMod val="50000"/>
                  </a:srgbClr>
                </a:solidFill>
                <a:latin typeface="Baskerville Old Face" panose="02020602080505020303" pitchFamily="18" charset="0"/>
              </a:rPr>
              <a:t>Robert </a:t>
            </a:r>
            <a:r>
              <a:rPr lang="en-US" sz="2000" b="1" dirty="0">
                <a:solidFill>
                  <a:srgbClr val="5B9BD5">
                    <a:lumMod val="50000"/>
                  </a:srgbClr>
                </a:solidFill>
                <a:latin typeface="Baskerville Old Face" panose="02020602080505020303" pitchFamily="18" charset="0"/>
              </a:rPr>
              <a:t>Putnam identified seven dimensions of social </a:t>
            </a:r>
            <a:r>
              <a:rPr lang="en-US" sz="2000" b="1" dirty="0" smtClean="0">
                <a:solidFill>
                  <a:srgbClr val="5B9BD5">
                    <a:lumMod val="50000"/>
                  </a:srgbClr>
                </a:solidFill>
                <a:latin typeface="Baskerville Old Face" panose="02020602080505020303" pitchFamily="18" charset="0"/>
              </a:rPr>
              <a:t>capital:</a:t>
            </a:r>
          </a:p>
          <a:p>
            <a:pPr lvl="1"/>
            <a:r>
              <a:rPr lang="en-US" sz="1800" b="1" dirty="0" smtClean="0">
                <a:solidFill>
                  <a:srgbClr val="5B9BD5">
                    <a:lumMod val="50000"/>
                  </a:srgbClr>
                </a:solidFill>
                <a:latin typeface="Baskerville Old Face" panose="02020602080505020303" pitchFamily="18" charset="0"/>
              </a:rPr>
              <a:t>Political participation</a:t>
            </a:r>
          </a:p>
          <a:p>
            <a:pPr lvl="1"/>
            <a:r>
              <a:rPr lang="en-US" sz="1800" b="1" dirty="0" smtClean="0">
                <a:solidFill>
                  <a:srgbClr val="5B9BD5">
                    <a:lumMod val="50000"/>
                  </a:srgbClr>
                </a:solidFill>
                <a:latin typeface="Baskerville Old Face" panose="02020602080505020303" pitchFamily="18" charset="0"/>
              </a:rPr>
              <a:t>Civic participation </a:t>
            </a:r>
          </a:p>
          <a:p>
            <a:pPr lvl="1"/>
            <a:r>
              <a:rPr lang="en-US" sz="1800" b="1" dirty="0" smtClean="0">
                <a:solidFill>
                  <a:srgbClr val="5B9BD5">
                    <a:lumMod val="50000"/>
                  </a:srgbClr>
                </a:solidFill>
                <a:latin typeface="Baskerville Old Face" panose="02020602080505020303" pitchFamily="18" charset="0"/>
              </a:rPr>
              <a:t>Religious participation</a:t>
            </a:r>
          </a:p>
          <a:p>
            <a:pPr lvl="1"/>
            <a:r>
              <a:rPr lang="en-US" sz="1800" b="1" dirty="0" smtClean="0">
                <a:solidFill>
                  <a:srgbClr val="5B9BD5">
                    <a:lumMod val="50000"/>
                  </a:srgbClr>
                </a:solidFill>
                <a:latin typeface="Baskerville Old Face" panose="02020602080505020303" pitchFamily="18" charset="0"/>
              </a:rPr>
              <a:t>Workplace networks</a:t>
            </a:r>
          </a:p>
          <a:p>
            <a:pPr lvl="1"/>
            <a:r>
              <a:rPr lang="en-US" sz="1800" b="1" dirty="0" smtClean="0">
                <a:solidFill>
                  <a:srgbClr val="5B9BD5">
                    <a:lumMod val="50000"/>
                  </a:srgbClr>
                </a:solidFill>
                <a:latin typeface="Baskerville Old Face" panose="02020602080505020303" pitchFamily="18" charset="0"/>
              </a:rPr>
              <a:t>Informal networks</a:t>
            </a:r>
          </a:p>
          <a:p>
            <a:pPr lvl="1"/>
            <a:r>
              <a:rPr lang="en-US" sz="1800" b="1" dirty="0" smtClean="0">
                <a:solidFill>
                  <a:srgbClr val="5B9BD5">
                    <a:lumMod val="50000"/>
                  </a:srgbClr>
                </a:solidFill>
                <a:latin typeface="Baskerville Old Face" panose="02020602080505020303" pitchFamily="18" charset="0"/>
              </a:rPr>
              <a:t>Mutual trust</a:t>
            </a:r>
          </a:p>
          <a:p>
            <a:pPr lvl="1"/>
            <a:r>
              <a:rPr lang="en-US" sz="1800" b="1" dirty="0" smtClean="0">
                <a:solidFill>
                  <a:srgbClr val="5B9BD5">
                    <a:lumMod val="50000"/>
                  </a:srgbClr>
                </a:solidFill>
                <a:latin typeface="Baskerville Old Face" panose="02020602080505020303" pitchFamily="18" charset="0"/>
              </a:rPr>
              <a:t>Altruism</a:t>
            </a:r>
            <a:endParaRPr lang="en-US" sz="1800" dirty="0">
              <a:solidFill>
                <a:srgbClr val="5B9BD5">
                  <a:lumMod val="50000"/>
                </a:srgbClr>
              </a:solidFill>
              <a:latin typeface="Baskerville Old Face" panose="02020602080505020303" pitchFamily="18" charset="0"/>
            </a:endParaRPr>
          </a:p>
        </p:txBody>
      </p:sp>
      <p:sp>
        <p:nvSpPr>
          <p:cNvPr id="5" name="Slide Number Placeholder 4"/>
          <p:cNvSpPr>
            <a:spLocks noGrp="1"/>
          </p:cNvSpPr>
          <p:nvPr>
            <p:ph type="sldNum" sz="quarter" idx="12"/>
          </p:nvPr>
        </p:nvSpPr>
        <p:spPr/>
        <p:txBody>
          <a:bodyPr/>
          <a:lstStyle/>
          <a:p>
            <a:fld id="{519954A3-9DFD-4C44-94BA-B95130A3BA1C}" type="slidenum">
              <a:rPr lang="en-US" smtClean="0"/>
              <a:t>14</a:t>
            </a:fld>
            <a:endParaRPr lang="en-US" dirty="0"/>
          </a:p>
        </p:txBody>
      </p:sp>
      <p:sp>
        <p:nvSpPr>
          <p:cNvPr id="6" name="TextBox 5"/>
          <p:cNvSpPr txBox="1"/>
          <p:nvPr/>
        </p:nvSpPr>
        <p:spPr>
          <a:xfrm>
            <a:off x="826477" y="2532185"/>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356" y="875391"/>
            <a:ext cx="3906644" cy="5982610"/>
          </a:xfrm>
          <a:prstGeom prst="rect">
            <a:avLst/>
          </a:prstGeom>
        </p:spPr>
      </p:pic>
      <p:sp>
        <p:nvSpPr>
          <p:cNvPr id="11"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255305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126" y="2532185"/>
            <a:ext cx="6615374" cy="3509177"/>
          </a:xfrm>
        </p:spPr>
        <p:txBody>
          <a:bodyPr>
            <a:noAutofit/>
          </a:bodyPr>
          <a:lstStyle/>
          <a:p>
            <a:r>
              <a:rPr lang="en-US" sz="2000" b="1" dirty="0" smtClean="0">
                <a:solidFill>
                  <a:srgbClr val="5B9BD5">
                    <a:lumMod val="50000"/>
                  </a:srgbClr>
                </a:solidFill>
                <a:latin typeface="Baskerville Old Face" panose="02020602080505020303" pitchFamily="18" charset="0"/>
              </a:rPr>
              <a:t>Bridging </a:t>
            </a:r>
            <a:r>
              <a:rPr lang="en-US" sz="2000" b="1" dirty="0">
                <a:solidFill>
                  <a:srgbClr val="5B9BD5">
                    <a:lumMod val="50000"/>
                  </a:srgbClr>
                </a:solidFill>
                <a:latin typeface="Baskerville Old Face" panose="02020602080505020303" pitchFamily="18" charset="0"/>
              </a:rPr>
              <a:t>social capital </a:t>
            </a:r>
            <a:r>
              <a:rPr lang="en-US" sz="2000" dirty="0">
                <a:solidFill>
                  <a:srgbClr val="5B9BD5">
                    <a:lumMod val="50000"/>
                  </a:srgbClr>
                </a:solidFill>
                <a:latin typeface="Baskerville Old Face" panose="02020602080505020303" pitchFamily="18" charset="0"/>
              </a:rPr>
              <a:t>(inclusive, outward-looking </a:t>
            </a:r>
            <a:r>
              <a:rPr lang="en-US" sz="2000" dirty="0" smtClean="0">
                <a:solidFill>
                  <a:srgbClr val="5B9BD5">
                    <a:lumMod val="50000"/>
                  </a:srgbClr>
                </a:solidFill>
                <a:latin typeface="Baskerville Old Face" panose="02020602080505020303" pitchFamily="18" charset="0"/>
              </a:rPr>
              <a:t>social networks</a:t>
            </a:r>
          </a:p>
          <a:p>
            <a:r>
              <a:rPr lang="en-US" sz="2000" b="1" dirty="0" smtClean="0">
                <a:solidFill>
                  <a:srgbClr val="5B9BD5">
                    <a:lumMod val="50000"/>
                  </a:srgbClr>
                </a:solidFill>
                <a:latin typeface="Baskerville Old Face" panose="02020602080505020303" pitchFamily="18" charset="0"/>
              </a:rPr>
              <a:t>Bonding </a:t>
            </a:r>
            <a:r>
              <a:rPr lang="en-US" sz="2000" b="1" dirty="0">
                <a:solidFill>
                  <a:srgbClr val="5B9BD5">
                    <a:lumMod val="50000"/>
                  </a:srgbClr>
                </a:solidFill>
                <a:latin typeface="Baskerville Old Face" panose="02020602080505020303" pitchFamily="18" charset="0"/>
              </a:rPr>
              <a:t>social capital </a:t>
            </a:r>
            <a:r>
              <a:rPr lang="en-US" sz="2000" dirty="0">
                <a:solidFill>
                  <a:srgbClr val="5B9BD5">
                    <a:lumMod val="50000"/>
                  </a:srgbClr>
                </a:solidFill>
                <a:latin typeface="Baskerville Old Face" panose="02020602080505020303" pitchFamily="18" charset="0"/>
              </a:rPr>
              <a:t>(exclusive, inward-looking social networks). In addition Putnam explored changes in social capital over the 20th century, demonstrating that social capital increased between 1900 and the 1960s, then decreased dramatically as a result of pressures of time and money, mobility and sprawl, television, and generational differences.</a:t>
            </a:r>
            <a:endParaRPr lang="en-US" sz="2000" dirty="0">
              <a:solidFill>
                <a:srgbClr val="5B9BD5">
                  <a:lumMod val="50000"/>
                </a:srgbClr>
              </a:solidFill>
              <a:latin typeface="Baskerville Old Face" panose="02020602080505020303" pitchFamily="18" charset="0"/>
            </a:endParaRPr>
          </a:p>
        </p:txBody>
      </p:sp>
      <p:sp>
        <p:nvSpPr>
          <p:cNvPr id="5" name="Slide Number Placeholder 4"/>
          <p:cNvSpPr>
            <a:spLocks noGrp="1"/>
          </p:cNvSpPr>
          <p:nvPr>
            <p:ph type="sldNum" sz="quarter" idx="12"/>
          </p:nvPr>
        </p:nvSpPr>
        <p:spPr/>
        <p:txBody>
          <a:bodyPr/>
          <a:lstStyle/>
          <a:p>
            <a:fld id="{519954A3-9DFD-4C44-94BA-B95130A3BA1C}" type="slidenum">
              <a:rPr lang="en-US" smtClean="0"/>
              <a:t>15</a:t>
            </a:fld>
            <a:endParaRPr lang="en-US" dirty="0"/>
          </a:p>
        </p:txBody>
      </p:sp>
      <p:sp>
        <p:nvSpPr>
          <p:cNvPr id="6" name="TextBox 5"/>
          <p:cNvSpPr txBox="1"/>
          <p:nvPr/>
        </p:nvSpPr>
        <p:spPr>
          <a:xfrm>
            <a:off x="826477" y="2532185"/>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015" y="1081668"/>
            <a:ext cx="3906644" cy="5776332"/>
          </a:xfrm>
          <a:prstGeom prst="rect">
            <a:avLst/>
          </a:prstGeom>
        </p:spPr>
      </p:pic>
      <p:sp>
        <p:nvSpPr>
          <p:cNvPr id="11"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2" name="TextBox 1"/>
          <p:cNvSpPr txBox="1"/>
          <p:nvPr/>
        </p:nvSpPr>
        <p:spPr>
          <a:xfrm>
            <a:off x="826477" y="992458"/>
            <a:ext cx="7136780" cy="1200329"/>
          </a:xfrm>
          <a:prstGeom prst="rect">
            <a:avLst/>
          </a:prstGeom>
          <a:noFill/>
        </p:spPr>
        <p:txBody>
          <a:bodyPr wrap="square" rtlCol="0">
            <a:spAutoFit/>
          </a:bodyPr>
          <a:lstStyle/>
          <a:p>
            <a:r>
              <a:rPr lang="en-US" sz="2400" b="1" dirty="0">
                <a:solidFill>
                  <a:srgbClr val="5B9BD5">
                    <a:lumMod val="50000"/>
                  </a:srgbClr>
                </a:solidFill>
                <a:latin typeface="Baskerville Old Face" panose="02020602080505020303" pitchFamily="18" charset="0"/>
                <a:ea typeface="+mj-ea"/>
                <a:cs typeface="+mj-cs"/>
              </a:rPr>
              <a:t>Putnam argues there are two distinct, though not necessarily mutually exclusive, types of social capital: </a:t>
            </a:r>
          </a:p>
          <a:p>
            <a:endParaRPr lang="en-US" sz="2400" b="1" dirty="0">
              <a:solidFill>
                <a:srgbClr val="5B9BD5">
                  <a:lumMod val="50000"/>
                </a:srgbClr>
              </a:solidFill>
              <a:latin typeface="Baskerville Old Face" panose="02020602080505020303" pitchFamily="18" charset="0"/>
              <a:ea typeface="+mj-ea"/>
              <a:cs typeface="+mj-cs"/>
            </a:endParaRPr>
          </a:p>
        </p:txBody>
      </p:sp>
    </p:spTree>
    <p:extLst>
      <p:ext uri="{BB962C8B-B14F-4D97-AF65-F5344CB8AC3E}">
        <p14:creationId xmlns:p14="http://schemas.microsoft.com/office/powerpoint/2010/main" val="4234134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240" y="914653"/>
            <a:ext cx="8596668" cy="869287"/>
          </a:xfrm>
        </p:spPr>
        <p:txBody>
          <a:bodyPr>
            <a:normAutofit fontScale="90000"/>
          </a:bodyPr>
          <a:lstStyle/>
          <a:p>
            <a:r>
              <a:rPr lang="en-US" b="1" dirty="0">
                <a:solidFill>
                  <a:srgbClr val="5B9BD5">
                    <a:lumMod val="50000"/>
                  </a:srgbClr>
                </a:solidFill>
                <a:latin typeface="Baskerville Old Face" panose="02020602080505020303" pitchFamily="18" charset="0"/>
              </a:rPr>
              <a:t>Social capital and social networks </a:t>
            </a:r>
            <a:br>
              <a:rPr lang="en-US" b="1" dirty="0">
                <a:solidFill>
                  <a:srgbClr val="5B9BD5">
                    <a:lumMod val="50000"/>
                  </a:srgbClr>
                </a:solidFill>
                <a:latin typeface="Baskerville Old Face" panose="02020602080505020303" pitchFamily="18" charset="0"/>
              </a:rPr>
            </a:b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7998" y="802888"/>
            <a:ext cx="4714001" cy="6055112"/>
          </a:xfrm>
        </p:spPr>
      </p:pic>
      <p:sp>
        <p:nvSpPr>
          <p:cNvPr id="5" name="Slide Number Placeholder 4"/>
          <p:cNvSpPr>
            <a:spLocks noGrp="1"/>
          </p:cNvSpPr>
          <p:nvPr>
            <p:ph type="sldNum" sz="quarter" idx="12"/>
          </p:nvPr>
        </p:nvSpPr>
        <p:spPr/>
        <p:txBody>
          <a:bodyPr/>
          <a:lstStyle/>
          <a:p>
            <a:fld id="{519954A3-9DFD-4C44-94BA-B95130A3BA1C}" type="slidenum">
              <a:rPr lang="en-US" smtClean="0"/>
              <a:t>16</a:t>
            </a:fld>
            <a:endParaRPr lang="en-US" dirty="0"/>
          </a:p>
        </p:txBody>
      </p:sp>
      <p:sp>
        <p:nvSpPr>
          <p:cNvPr id="8" name="TextBox 7"/>
          <p:cNvSpPr txBox="1"/>
          <p:nvPr/>
        </p:nvSpPr>
        <p:spPr>
          <a:xfrm>
            <a:off x="554240" y="1930400"/>
            <a:ext cx="6415271" cy="2862322"/>
          </a:xfrm>
          <a:prstGeom prst="rect">
            <a:avLst/>
          </a:prstGeom>
          <a:noFill/>
        </p:spPr>
        <p:txBody>
          <a:bodyPr wrap="square" rtlCol="0">
            <a:spAutoFit/>
          </a:bodyPr>
          <a:lstStyle/>
          <a:p>
            <a:r>
              <a:rPr lang="en-US" sz="2000" b="1" dirty="0" smtClean="0">
                <a:solidFill>
                  <a:srgbClr val="5B9BD5">
                    <a:lumMod val="50000"/>
                  </a:srgbClr>
                </a:solidFill>
                <a:latin typeface="Baskerville Old Face" panose="02020602080505020303" pitchFamily="18" charset="0"/>
              </a:rPr>
              <a:t>Example of  </a:t>
            </a:r>
            <a:r>
              <a:rPr lang="en-US" sz="2000" b="1" dirty="0">
                <a:solidFill>
                  <a:srgbClr val="5B9BD5">
                    <a:lumMod val="50000"/>
                  </a:srgbClr>
                </a:solidFill>
                <a:latin typeface="Baskerville Old Face" panose="02020602080505020303" pitchFamily="18" charset="0"/>
              </a:rPr>
              <a:t>Ethnic Enclaves of community-minded networking and disproportionately healthy birthrates. </a:t>
            </a:r>
            <a:r>
              <a:rPr lang="en-US" sz="2000" b="1" dirty="0" smtClean="0">
                <a:solidFill>
                  <a:srgbClr val="5B9BD5">
                    <a:lumMod val="50000"/>
                  </a:srgbClr>
                </a:solidFill>
                <a:latin typeface="Baskerville Old Face" panose="02020602080505020303" pitchFamily="18" charset="0"/>
              </a:rPr>
              <a:t>  </a:t>
            </a:r>
            <a:r>
              <a:rPr lang="en-US" sz="2000" dirty="0" smtClean="0">
                <a:solidFill>
                  <a:srgbClr val="5B9BD5">
                    <a:lumMod val="50000"/>
                  </a:srgbClr>
                </a:solidFill>
                <a:latin typeface="Baskerville Old Face" panose="02020602080505020303" pitchFamily="18" charset="0"/>
              </a:rPr>
              <a:t>Theresa </a:t>
            </a:r>
            <a:r>
              <a:rPr lang="en-US" sz="2000" dirty="0">
                <a:solidFill>
                  <a:srgbClr val="5B9BD5">
                    <a:lumMod val="50000"/>
                  </a:srgbClr>
                </a:solidFill>
                <a:latin typeface="Baskerville Old Face" panose="02020602080505020303" pitchFamily="18" charset="0"/>
              </a:rPr>
              <a:t>Osypuk, Linda Bates, and Dolores Acevedo-Garcia have written on the birthweight paradox and other specifically identifiable health outcomes that defy usual predictive </a:t>
            </a:r>
            <a:r>
              <a:rPr lang="en-US" sz="2000" dirty="0" smtClean="0">
                <a:solidFill>
                  <a:srgbClr val="5B9BD5">
                    <a:lumMod val="50000"/>
                  </a:srgbClr>
                </a:solidFill>
                <a:latin typeface="Baskerville Old Face" panose="02020602080505020303" pitchFamily="18" charset="0"/>
              </a:rPr>
              <a:t>models.  </a:t>
            </a:r>
          </a:p>
          <a:p>
            <a:endParaRPr lang="en-US" sz="2000" dirty="0">
              <a:solidFill>
                <a:srgbClr val="5B9BD5">
                  <a:lumMod val="50000"/>
                </a:srgbClr>
              </a:solidFill>
              <a:latin typeface="Baskerville Old Face" panose="02020602080505020303" pitchFamily="18" charset="0"/>
            </a:endParaRPr>
          </a:p>
          <a:p>
            <a:r>
              <a:rPr lang="en-US" sz="2000" b="1" dirty="0" smtClean="0">
                <a:solidFill>
                  <a:srgbClr val="5B9BD5">
                    <a:lumMod val="50000"/>
                  </a:srgbClr>
                </a:solidFill>
                <a:latin typeface="Baskerville Old Face" panose="02020602080505020303" pitchFamily="18" charset="0"/>
              </a:rPr>
              <a:t>Latinos had disproportionately </a:t>
            </a:r>
            <a:r>
              <a:rPr lang="en-US" sz="2000" b="1" dirty="0">
                <a:solidFill>
                  <a:srgbClr val="5B9BD5">
                    <a:lumMod val="50000"/>
                  </a:srgbClr>
                </a:solidFill>
                <a:latin typeface="Baskerville Old Face" panose="02020602080505020303" pitchFamily="18" charset="0"/>
              </a:rPr>
              <a:t>healthy outcomes even </a:t>
            </a:r>
            <a:r>
              <a:rPr lang="en-US" sz="2000" b="1" dirty="0" smtClean="0">
                <a:solidFill>
                  <a:srgbClr val="5B9BD5">
                    <a:lumMod val="50000"/>
                  </a:srgbClr>
                </a:solidFill>
                <a:latin typeface="Baskerville Old Face" panose="02020602080505020303" pitchFamily="18" charset="0"/>
              </a:rPr>
              <a:t>among </a:t>
            </a:r>
            <a:r>
              <a:rPr lang="en-US" sz="2000" b="1" dirty="0">
                <a:solidFill>
                  <a:srgbClr val="5B9BD5">
                    <a:lumMod val="50000"/>
                  </a:srgbClr>
                </a:solidFill>
                <a:latin typeface="Baskerville Old Face" panose="02020602080505020303" pitchFamily="18" charset="0"/>
              </a:rPr>
              <a:t>low-income families </a:t>
            </a:r>
            <a:r>
              <a:rPr lang="en-US" sz="2000" dirty="0">
                <a:solidFill>
                  <a:srgbClr val="5B9BD5">
                    <a:lumMod val="50000"/>
                  </a:srgbClr>
                </a:solidFill>
                <a:latin typeface="Baskerville Old Face" panose="02020602080505020303" pitchFamily="18" charset="0"/>
              </a:rPr>
              <a:t>in low-resource </a:t>
            </a:r>
            <a:r>
              <a:rPr lang="en-US" sz="2000" dirty="0" smtClean="0">
                <a:solidFill>
                  <a:srgbClr val="5B9BD5">
                    <a:lumMod val="50000"/>
                  </a:srgbClr>
                </a:solidFill>
                <a:latin typeface="Baskerville Old Face" panose="02020602080505020303" pitchFamily="18" charset="0"/>
              </a:rPr>
              <a:t>neighborhoods</a:t>
            </a:r>
            <a:r>
              <a:rPr lang="en-US" sz="2000" dirty="0">
                <a:solidFill>
                  <a:srgbClr val="5B9BD5">
                    <a:lumMod val="50000"/>
                  </a:srgbClr>
                </a:solidFill>
                <a:latin typeface="Baskerville Old Face" panose="02020602080505020303" pitchFamily="18" charset="0"/>
              </a:rPr>
              <a:t>. </a:t>
            </a:r>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1995937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848365"/>
            <a:ext cx="6905495" cy="1001863"/>
          </a:xfrm>
        </p:spPr>
        <p:txBody>
          <a:bodyPr>
            <a:noAutofit/>
          </a:bodyPr>
          <a:lstStyle/>
          <a:p>
            <a:r>
              <a:rPr lang="en-US" sz="2400" b="1" dirty="0" smtClean="0">
                <a:solidFill>
                  <a:srgbClr val="5B9BD5">
                    <a:lumMod val="50000"/>
                  </a:srgbClr>
                </a:solidFill>
                <a:latin typeface="Baskerville Old Face" panose="02020602080505020303" pitchFamily="18" charset="0"/>
              </a:rPr>
              <a:t>Social </a:t>
            </a:r>
            <a:r>
              <a:rPr lang="en-US" sz="2400" b="1" dirty="0">
                <a:solidFill>
                  <a:srgbClr val="5B9BD5">
                    <a:lumMod val="50000"/>
                  </a:srgbClr>
                </a:solidFill>
                <a:latin typeface="Baskerville Old Face" panose="02020602080505020303" pitchFamily="18" charset="0"/>
              </a:rPr>
              <a:t>network analysis identifies the positive associations with physical and mental health. </a:t>
            </a:r>
            <a:br>
              <a:rPr lang="en-US" sz="2400" b="1" dirty="0">
                <a:solidFill>
                  <a:srgbClr val="5B9BD5">
                    <a:lumMod val="50000"/>
                  </a:srgbClr>
                </a:solidFill>
                <a:latin typeface="Baskerville Old Face" panose="02020602080505020303" pitchFamily="18" charset="0"/>
              </a:rPr>
            </a:br>
            <a:endParaRPr lang="en-US" sz="2400" b="1"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78791" y="1664142"/>
            <a:ext cx="3805456" cy="5193858"/>
          </a:xfrm>
        </p:spPr>
      </p:pic>
      <p:sp>
        <p:nvSpPr>
          <p:cNvPr id="5" name="Slide Number Placeholder 4"/>
          <p:cNvSpPr>
            <a:spLocks noGrp="1"/>
          </p:cNvSpPr>
          <p:nvPr>
            <p:ph type="sldNum" sz="quarter" idx="12"/>
          </p:nvPr>
        </p:nvSpPr>
        <p:spPr/>
        <p:txBody>
          <a:bodyPr/>
          <a:lstStyle/>
          <a:p>
            <a:fld id="{519954A3-9DFD-4C44-94BA-B95130A3BA1C}" type="slidenum">
              <a:rPr lang="en-US" smtClean="0"/>
              <a:t>17</a:t>
            </a:fld>
            <a:endParaRPr lang="en-US" dirty="0"/>
          </a:p>
        </p:txBody>
      </p:sp>
      <p:sp>
        <p:nvSpPr>
          <p:cNvPr id="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8" name="TextBox 7"/>
          <p:cNvSpPr txBox="1"/>
          <p:nvPr/>
        </p:nvSpPr>
        <p:spPr>
          <a:xfrm>
            <a:off x="677335" y="1850228"/>
            <a:ext cx="7701456" cy="4031873"/>
          </a:xfrm>
          <a:prstGeom prst="rect">
            <a:avLst/>
          </a:prstGeom>
          <a:noFill/>
        </p:spPr>
        <p:txBody>
          <a:bodyPr wrap="square" rtlCol="0">
            <a:spAutoFit/>
          </a:bodyPr>
          <a:lstStyle/>
          <a:p>
            <a:r>
              <a:rPr lang="en-US" sz="2000" dirty="0" smtClean="0">
                <a:solidFill>
                  <a:srgbClr val="5B9BD5">
                    <a:lumMod val="50000"/>
                  </a:srgbClr>
                </a:solidFill>
                <a:latin typeface="Baskerville Old Face" panose="02020602080505020303" pitchFamily="18" charset="0"/>
              </a:rPr>
              <a:t>Example </a:t>
            </a:r>
            <a:r>
              <a:rPr lang="en-US" sz="2000" dirty="0">
                <a:solidFill>
                  <a:srgbClr val="5B9BD5">
                    <a:lumMod val="50000"/>
                  </a:srgbClr>
                </a:solidFill>
                <a:latin typeface="Baskerville Old Face" panose="02020602080505020303" pitchFamily="18" charset="0"/>
              </a:rPr>
              <a:t>of Benjamin Cornwell’s (2009)  data analysis of the National Social Life, Health, and Aging Project (NSHAP). His research revealed these “bridging ties” can be contrasted from triadic friendships. </a:t>
            </a:r>
            <a:endParaRPr lang="en-US" sz="2000" dirty="0" smtClean="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r>
              <a:rPr lang="en-US" sz="2000" dirty="0" smtClean="0">
                <a:solidFill>
                  <a:srgbClr val="5B9BD5">
                    <a:lumMod val="50000"/>
                  </a:srgbClr>
                </a:solidFill>
                <a:latin typeface="Baskerville Old Face" panose="02020602080505020303" pitchFamily="18" charset="0"/>
              </a:rPr>
              <a:t>While </a:t>
            </a:r>
            <a:r>
              <a:rPr lang="en-US" sz="2000" dirty="0">
                <a:solidFill>
                  <a:srgbClr val="5B9BD5">
                    <a:lumMod val="50000"/>
                  </a:srgbClr>
                </a:solidFill>
                <a:latin typeface="Baskerville Old Face" panose="02020602080505020303" pitchFamily="18" charset="0"/>
              </a:rPr>
              <a:t>social capital is often associated with close, strong ties of mutual trust, reciprocity, and inclusion, </a:t>
            </a:r>
            <a:r>
              <a:rPr lang="en-US" sz="2000" b="1" dirty="0" smtClean="0">
                <a:solidFill>
                  <a:srgbClr val="5B9BD5">
                    <a:lumMod val="50000"/>
                  </a:srgbClr>
                </a:solidFill>
                <a:latin typeface="Baskerville Old Face" panose="02020602080505020303" pitchFamily="18" charset="0"/>
              </a:rPr>
              <a:t>[</a:t>
            </a:r>
            <a:r>
              <a:rPr lang="en-US" sz="2000" b="1" dirty="0" err="1" smtClean="0">
                <a:solidFill>
                  <a:srgbClr val="5B9BD5">
                    <a:lumMod val="50000"/>
                  </a:srgbClr>
                </a:solidFill>
                <a:latin typeface="Baskerville Old Face" panose="02020602080505020303" pitchFamily="18" charset="0"/>
              </a:rPr>
              <a:t>moreso</a:t>
            </a:r>
            <a:r>
              <a:rPr lang="en-US" sz="2000" b="1" dirty="0" smtClean="0">
                <a:solidFill>
                  <a:srgbClr val="5B9BD5">
                    <a:lumMod val="50000"/>
                  </a:srgbClr>
                </a:solidFill>
                <a:latin typeface="Baskerville Old Face" panose="02020602080505020303" pitchFamily="18" charset="0"/>
              </a:rPr>
              <a:t>] the </a:t>
            </a:r>
            <a:r>
              <a:rPr lang="en-US" sz="2000" b="1" dirty="0">
                <a:solidFill>
                  <a:srgbClr val="5B9BD5">
                    <a:lumMod val="50000"/>
                  </a:srgbClr>
                </a:solidFill>
                <a:latin typeface="Baskerville Old Face" panose="02020602080505020303" pitchFamily="18" charset="0"/>
              </a:rPr>
              <a:t>social capital of weak, bridging ties are especially helpful in terms of access to new information channels</a:t>
            </a:r>
            <a:r>
              <a:rPr lang="en-US" sz="2000" dirty="0">
                <a:solidFill>
                  <a:srgbClr val="5B9BD5">
                    <a:lumMod val="50000"/>
                  </a:srgbClr>
                </a:solidFill>
                <a:latin typeface="Baskerville Old Face" panose="02020602080505020303" pitchFamily="18" charset="0"/>
              </a:rPr>
              <a:t>. </a:t>
            </a:r>
            <a:endParaRPr lang="en-US" sz="2000" dirty="0" smtClean="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pPr marL="914400" lvl="4"/>
            <a:r>
              <a:rPr lang="en-US" dirty="0">
                <a:solidFill>
                  <a:srgbClr val="5B9BD5">
                    <a:lumMod val="50000"/>
                  </a:srgbClr>
                </a:solidFill>
                <a:latin typeface="Baskerville Old Face" panose="02020602080505020303" pitchFamily="18" charset="0"/>
              </a:rPr>
              <a:t>Cornwell, B. (2009). Good health and the bridging of structural holes. Social Networks, 31(1), 92–103. </a:t>
            </a:r>
          </a:p>
          <a:p>
            <a:endParaRPr lang="en-US" sz="2000" dirty="0">
              <a:solidFill>
                <a:srgbClr val="5B9BD5">
                  <a:lumMod val="50000"/>
                </a:srgbClr>
              </a:solidFill>
              <a:latin typeface="Baskerville Old Face" panose="02020602080505020303" pitchFamily="18" charset="0"/>
            </a:endParaRPr>
          </a:p>
        </p:txBody>
      </p:sp>
    </p:spTree>
    <p:extLst>
      <p:ext uri="{BB962C8B-B14F-4D97-AF65-F5344CB8AC3E}">
        <p14:creationId xmlns:p14="http://schemas.microsoft.com/office/powerpoint/2010/main" val="373102564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76144"/>
            <a:ext cx="8596668" cy="739697"/>
          </a:xfrm>
        </p:spPr>
        <p:txBody>
          <a:bodyPr>
            <a:normAutofit fontScale="90000"/>
          </a:bodyPr>
          <a:lstStyle/>
          <a:p>
            <a:r>
              <a:rPr lang="en-US" sz="3200" b="1" dirty="0">
                <a:solidFill>
                  <a:srgbClr val="5B9BD5">
                    <a:lumMod val="50000"/>
                  </a:srgbClr>
                </a:solidFill>
                <a:latin typeface="Baskerville Old Face" panose="02020602080505020303" pitchFamily="18" charset="0"/>
              </a:rPr>
              <a:t>Social capital and social networks </a:t>
            </a:r>
            <a:r>
              <a:rPr lang="en-US" b="1" dirty="0">
                <a:solidFill>
                  <a:srgbClr val="5B9BD5">
                    <a:lumMod val="50000"/>
                  </a:srgbClr>
                </a:solidFill>
                <a:latin typeface="Baskerville Old Face" panose="02020602080505020303" pitchFamily="18" charset="0"/>
              </a:rPr>
              <a:t/>
            </a:r>
            <a:br>
              <a:rPr lang="en-US" b="1" dirty="0">
                <a:solidFill>
                  <a:srgbClr val="5B9BD5">
                    <a:lumMod val="50000"/>
                  </a:srgbClr>
                </a:solidFill>
                <a:latin typeface="Baskerville Old Face" panose="02020602080505020303" pitchFamily="18" charset="0"/>
              </a:rPr>
            </a:br>
            <a:endParaRPr lang="en-US" dirty="0"/>
          </a:p>
        </p:txBody>
      </p:sp>
      <p:sp>
        <p:nvSpPr>
          <p:cNvPr id="3" name="Content Placeholder 2"/>
          <p:cNvSpPr>
            <a:spLocks noGrp="1"/>
          </p:cNvSpPr>
          <p:nvPr>
            <p:ph idx="1"/>
          </p:nvPr>
        </p:nvSpPr>
        <p:spPr>
          <a:xfrm>
            <a:off x="543519" y="2160590"/>
            <a:ext cx="8377457" cy="4418630"/>
          </a:xfrm>
        </p:spPr>
        <p:txBody>
          <a:bodyPr>
            <a:noAutofit/>
          </a:bodyPr>
          <a:lstStyle/>
          <a:p>
            <a:pPr marL="1371600" lvl="7" indent="0">
              <a:buNone/>
            </a:pPr>
            <a:endParaRPr lang="en-US" sz="1800" dirty="0">
              <a:solidFill>
                <a:srgbClr val="5B9BD5">
                  <a:lumMod val="50000"/>
                </a:srgbClr>
              </a:solidFill>
              <a:latin typeface="Baskerville Old Face" panose="02020602080505020303" pitchFamily="18" charset="0"/>
            </a:endParaRPr>
          </a:p>
          <a:p>
            <a:pPr marL="114300" indent="0">
              <a:buNone/>
            </a:pPr>
            <a:r>
              <a:rPr lang="en-US" sz="2400" dirty="0" smtClean="0">
                <a:solidFill>
                  <a:srgbClr val="5B9BD5">
                    <a:lumMod val="50000"/>
                  </a:srgbClr>
                </a:solidFill>
                <a:latin typeface="Baskerville Old Face" panose="02020602080505020303" pitchFamily="18" charset="0"/>
              </a:rPr>
              <a:t>Carpiano writes “the conceptual </a:t>
            </a:r>
            <a:r>
              <a:rPr lang="en-US" sz="2400" dirty="0">
                <a:solidFill>
                  <a:srgbClr val="5B9BD5">
                    <a:lumMod val="50000"/>
                  </a:srgbClr>
                </a:solidFill>
                <a:latin typeface="Baskerville Old Face" panose="02020602080505020303" pitchFamily="18" charset="0"/>
              </a:rPr>
              <a:t>model </a:t>
            </a:r>
            <a:r>
              <a:rPr lang="en-US" sz="2400" i="1" dirty="0">
                <a:solidFill>
                  <a:srgbClr val="5B9BD5">
                    <a:lumMod val="50000"/>
                  </a:srgbClr>
                </a:solidFill>
                <a:latin typeface="Baskerville Old Face" panose="02020602080505020303" pitchFamily="18" charset="0"/>
              </a:rPr>
              <a:t>of </a:t>
            </a:r>
            <a:r>
              <a:rPr lang="en-US" sz="2400" b="1" i="1" dirty="0">
                <a:solidFill>
                  <a:srgbClr val="5B9BD5">
                    <a:lumMod val="50000"/>
                  </a:srgbClr>
                </a:solidFill>
                <a:latin typeface="Baskerville Old Face" panose="02020602080505020303" pitchFamily="18" charset="0"/>
              </a:rPr>
              <a:t>neighborhood conditions and social capital</a:t>
            </a:r>
            <a:r>
              <a:rPr lang="en-US" sz="2400" b="1" dirty="0">
                <a:solidFill>
                  <a:srgbClr val="5B9BD5">
                    <a:lumMod val="50000"/>
                  </a:srgbClr>
                </a:solidFill>
                <a:latin typeface="Baskerville Old Face" panose="02020602080505020303" pitchFamily="18" charset="0"/>
              </a:rPr>
              <a:t>—</a:t>
            </a:r>
            <a:r>
              <a:rPr lang="en-US" sz="2400" dirty="0">
                <a:solidFill>
                  <a:srgbClr val="5B9BD5">
                    <a:lumMod val="50000"/>
                  </a:srgbClr>
                </a:solidFill>
                <a:latin typeface="Baskerville Old Face" panose="02020602080505020303" pitchFamily="18" charset="0"/>
              </a:rPr>
              <a:t>considering relationships between neighborhood social capital forms (social support, social leverage, informal social control, and neighborhood organization participation) and </a:t>
            </a:r>
            <a:r>
              <a:rPr lang="en-US" sz="2400" b="1" dirty="0">
                <a:solidFill>
                  <a:srgbClr val="5B9BD5">
                    <a:lumMod val="50000"/>
                  </a:srgbClr>
                </a:solidFill>
                <a:latin typeface="Baskerville Old Face" panose="02020602080505020303" pitchFamily="18" charset="0"/>
              </a:rPr>
              <a:t>adult health behaviors (smoking, binge drinking) and perceived health</a:t>
            </a:r>
            <a:r>
              <a:rPr lang="en-US" sz="2400" dirty="0">
                <a:solidFill>
                  <a:srgbClr val="5B9BD5">
                    <a:lumMod val="50000"/>
                  </a:srgbClr>
                </a:solidFill>
                <a:latin typeface="Baskerville Old Face" panose="02020602080505020303" pitchFamily="18" charset="0"/>
              </a:rPr>
              <a:t>, as well as interactions between </a:t>
            </a:r>
            <a:r>
              <a:rPr lang="en-US" sz="2400" b="1" dirty="0">
                <a:solidFill>
                  <a:srgbClr val="5B9BD5">
                    <a:lumMod val="50000"/>
                  </a:srgbClr>
                </a:solidFill>
                <a:latin typeface="Baskerville Old Face" panose="02020602080505020303" pitchFamily="18" charset="0"/>
              </a:rPr>
              <a:t>neighborhood social capital and individuals’ access to that social capital. </a:t>
            </a:r>
            <a:endParaRPr lang="en-US" sz="2400" b="1" dirty="0" smtClean="0">
              <a:solidFill>
                <a:srgbClr val="5B9BD5">
                  <a:lumMod val="50000"/>
                </a:srgbClr>
              </a:solidFill>
              <a:latin typeface="Baskerville Old Face" panose="02020602080505020303" pitchFamily="18" charset="0"/>
            </a:endParaRPr>
          </a:p>
          <a:p>
            <a:pPr marL="571500" lvl="8" indent="0">
              <a:buNone/>
            </a:pPr>
            <a:r>
              <a:rPr lang="en-US" sz="1800" dirty="0">
                <a:solidFill>
                  <a:srgbClr val="5B9BD5">
                    <a:lumMod val="50000"/>
                  </a:srgbClr>
                </a:solidFill>
                <a:latin typeface="Baskerville Old Face" panose="02020602080505020303" pitchFamily="18" charset="0"/>
              </a:rPr>
              <a:t>Carpiano, R. (2007). Neighborhood social capital and adult health: an empirical test of a Bourdieu-based model. Health &amp; Place. </a:t>
            </a:r>
          </a:p>
          <a:p>
            <a:pPr marL="114300" indent="0">
              <a:buNone/>
            </a:pPr>
            <a:endParaRPr lang="en-US" sz="1800" dirty="0"/>
          </a:p>
          <a:p>
            <a:pPr marL="1828800" lvl="4" indent="0">
              <a:buNone/>
            </a:pPr>
            <a:endParaRPr lang="en-US" sz="1800" dirty="0" smtClean="0"/>
          </a:p>
        </p:txBody>
      </p:sp>
      <p:sp>
        <p:nvSpPr>
          <p:cNvPr id="5" name="Slide Number Placeholder 4"/>
          <p:cNvSpPr>
            <a:spLocks noGrp="1"/>
          </p:cNvSpPr>
          <p:nvPr>
            <p:ph type="sldNum" sz="quarter" idx="12"/>
          </p:nvPr>
        </p:nvSpPr>
        <p:spPr/>
        <p:txBody>
          <a:bodyPr/>
          <a:lstStyle/>
          <a:p>
            <a:fld id="{519954A3-9DFD-4C44-94BA-B95130A3BA1C}" type="slidenum">
              <a:rPr lang="en-US" smtClean="0"/>
              <a:t>18</a:t>
            </a:fld>
            <a:endParaRPr lang="en-US" dirty="0"/>
          </a:p>
        </p:txBody>
      </p:sp>
      <p:sp>
        <p:nvSpPr>
          <p:cNvPr id="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488" y="2549573"/>
            <a:ext cx="3159513" cy="4308427"/>
          </a:xfrm>
          <a:prstGeom prst="rect">
            <a:avLst/>
          </a:prstGeom>
        </p:spPr>
      </p:pic>
    </p:spTree>
    <p:extLst>
      <p:ext uri="{BB962C8B-B14F-4D97-AF65-F5344CB8AC3E}">
        <p14:creationId xmlns:p14="http://schemas.microsoft.com/office/powerpoint/2010/main" val="77402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19</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6" name="Content Placeholder 5"/>
          <p:cNvSpPr>
            <a:spLocks noGrp="1"/>
          </p:cNvSpPr>
          <p:nvPr>
            <p:ph idx="1"/>
          </p:nvPr>
        </p:nvSpPr>
        <p:spPr>
          <a:xfrm>
            <a:off x="765623" y="1784195"/>
            <a:ext cx="5757840" cy="4505093"/>
          </a:xfrm>
        </p:spPr>
        <p:txBody>
          <a:bodyPr>
            <a:normAutofit/>
          </a:bodyPr>
          <a:lstStyle/>
          <a:p>
            <a:pPr marL="0" indent="0">
              <a:buNone/>
            </a:pPr>
            <a:r>
              <a:rPr lang="en-US" sz="2400" dirty="0" smtClean="0">
                <a:solidFill>
                  <a:srgbClr val="5B9BD5">
                    <a:lumMod val="50000"/>
                  </a:srgbClr>
                </a:solidFill>
                <a:latin typeface="Baskerville Old Face" panose="02020602080505020303" pitchFamily="18" charset="0"/>
              </a:rPr>
              <a:t>Critical </a:t>
            </a:r>
            <a:r>
              <a:rPr lang="en-US" sz="2400" dirty="0">
                <a:solidFill>
                  <a:srgbClr val="5B9BD5">
                    <a:lumMod val="50000"/>
                  </a:srgbClr>
                </a:solidFill>
                <a:latin typeface="Baskerville Old Face" panose="02020602080505020303" pitchFamily="18" charset="0"/>
              </a:rPr>
              <a:t>and changing role of social capital for retirees as their wider “bridging” social ties weaken and “bonding” ties (hopefully) strengthen.  </a:t>
            </a:r>
            <a:r>
              <a:rPr lang="en-US" sz="2400" dirty="0">
                <a:solidFill>
                  <a:srgbClr val="5B9BD5">
                    <a:lumMod val="50000"/>
                  </a:srgbClr>
                </a:solidFill>
                <a:latin typeface="Baskerville Old Face" panose="02020602080505020303" pitchFamily="18" charset="0"/>
              </a:rPr>
              <a:t>The catch is that these bridging, “weak ties” provide critical access to information channels, new forms of trust &amp; reciprocity, resources from social ties and plenty of protective factors.  </a:t>
            </a:r>
            <a:r>
              <a:rPr lang="en-US" sz="2400" dirty="0">
                <a:solidFill>
                  <a:srgbClr val="5B9BD5">
                    <a:lumMod val="50000"/>
                  </a:srgbClr>
                </a:solidFill>
                <a:latin typeface="Baskerville Old Face" panose="02020602080505020303" pitchFamily="18" charset="0"/>
              </a:rPr>
              <a:t>I believe I’ll perhaps discuss either the power of contemporary modeling techniques that capture asymmetry of these ties over time. </a:t>
            </a:r>
            <a:endParaRPr lang="en-US" sz="2400" dirty="0" smtClean="0">
              <a:solidFill>
                <a:srgbClr val="5B9BD5">
                  <a:lumMod val="50000"/>
                </a:srgbClr>
              </a:solidFill>
              <a:latin typeface="Baskerville Old Face" panose="02020602080505020303" pitchFamily="18" charset="0"/>
            </a:endParaRPr>
          </a:p>
          <a:p>
            <a:pPr marL="0" indent="0">
              <a:buNone/>
            </a:pPr>
            <a:endParaRPr lang="en-US" sz="2400" dirty="0">
              <a:solidFill>
                <a:srgbClr val="5B9BD5">
                  <a:lumMod val="50000"/>
                </a:srgbClr>
              </a:solidFill>
              <a:latin typeface="Baskerville Old Face" panose="02020602080505020303" pitchFamily="18" charset="0"/>
            </a:endParaRPr>
          </a:p>
          <a:p>
            <a:pPr marL="1371600" lvl="7" indent="0">
              <a:buNone/>
            </a:pPr>
            <a:endParaRPr lang="en-US" sz="1800" dirty="0">
              <a:solidFill>
                <a:srgbClr val="5B9BD5">
                  <a:lumMod val="50000"/>
                </a:srgbClr>
              </a:solidFill>
              <a:latin typeface="Baskerville Old Face" panose="02020602080505020303" pitchFamily="18" charset="0"/>
            </a:endParaRPr>
          </a:p>
          <a:p>
            <a:pPr marL="0" indent="0">
              <a:buNone/>
            </a:pPr>
            <a:endParaRPr lang="en-US" sz="2400" dirty="0">
              <a:solidFill>
                <a:srgbClr val="5B9BD5">
                  <a:lumMod val="50000"/>
                </a:srgbClr>
              </a:solidFill>
              <a:latin typeface="Baskerville Old Face" panose="02020602080505020303" pitchFamily="18" charset="0"/>
            </a:endParaRPr>
          </a:p>
        </p:txBody>
      </p:sp>
      <p:sp>
        <p:nvSpPr>
          <p:cNvPr id="7" name="TextBox 6"/>
          <p:cNvSpPr txBox="1"/>
          <p:nvPr/>
        </p:nvSpPr>
        <p:spPr>
          <a:xfrm>
            <a:off x="765622" y="1079992"/>
            <a:ext cx="8932127" cy="538609"/>
          </a:xfrm>
          <a:prstGeom prst="rect">
            <a:avLst/>
          </a:prstGeom>
          <a:noFill/>
        </p:spPr>
        <p:txBody>
          <a:bodyPr wrap="square" rtlCol="0">
            <a:spAutoFit/>
          </a:bodyPr>
          <a:lstStyle/>
          <a:p>
            <a:r>
              <a:rPr lang="en-US" sz="2900" b="1" dirty="0">
                <a:solidFill>
                  <a:srgbClr val="5B9BD5">
                    <a:lumMod val="50000"/>
                  </a:srgbClr>
                </a:solidFill>
                <a:latin typeface="Baskerville Old Face" panose="02020602080505020303" pitchFamily="18" charset="0"/>
                <a:ea typeface="+mj-ea"/>
                <a:cs typeface="+mj-cs"/>
              </a:rPr>
              <a:t>N</a:t>
            </a:r>
            <a:r>
              <a:rPr lang="en-US" sz="2900" b="1" dirty="0" smtClean="0">
                <a:solidFill>
                  <a:srgbClr val="5B9BD5">
                    <a:lumMod val="50000"/>
                  </a:srgbClr>
                </a:solidFill>
                <a:latin typeface="Baskerville Old Face" panose="02020602080505020303" pitchFamily="18" charset="0"/>
                <a:ea typeface="+mj-ea"/>
                <a:cs typeface="+mj-cs"/>
              </a:rPr>
              <a:t>eighborhood </a:t>
            </a:r>
            <a:r>
              <a:rPr lang="en-US" sz="2900" b="1" dirty="0">
                <a:solidFill>
                  <a:srgbClr val="5B9BD5">
                    <a:lumMod val="50000"/>
                  </a:srgbClr>
                </a:solidFill>
                <a:latin typeface="Baskerville Old Face" panose="02020602080505020303" pitchFamily="18" charset="0"/>
                <a:ea typeface="+mj-ea"/>
                <a:cs typeface="+mj-cs"/>
              </a:rPr>
              <a:t>conditions and social capital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875" y="1170878"/>
            <a:ext cx="5426125" cy="5687122"/>
          </a:xfrm>
          <a:prstGeom prst="rect">
            <a:avLst/>
          </a:prstGeom>
        </p:spPr>
      </p:pic>
    </p:spTree>
    <p:extLst>
      <p:ext uri="{BB962C8B-B14F-4D97-AF65-F5344CB8AC3E}">
        <p14:creationId xmlns:p14="http://schemas.microsoft.com/office/powerpoint/2010/main" val="384414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560820" y="5896396"/>
            <a:ext cx="487314" cy="365125"/>
          </a:xfrm>
        </p:spPr>
        <p:txBody>
          <a:bodyPr/>
          <a:lstStyle/>
          <a:p>
            <a:fld id="{519954A3-9DFD-4C44-94BA-B95130A3BA1C}" type="slidenum">
              <a:rPr lang="en-US" sz="2000" smtClean="0"/>
              <a:t>2</a:t>
            </a:fld>
            <a:endParaRPr lang="en-US" sz="2000" dirty="0"/>
          </a:p>
        </p:txBody>
      </p:sp>
      <p:sp>
        <p:nvSpPr>
          <p:cNvPr id="10" name="Title 1"/>
          <p:cNvSpPr txBox="1">
            <a:spLocks/>
          </p:cNvSpPr>
          <p:nvPr/>
        </p:nvSpPr>
        <p:spPr>
          <a:xfrm>
            <a:off x="2007220" y="595709"/>
            <a:ext cx="6924907"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“Roles and Examples of Social Capital as Protective Determinants of Healthy Aging”</a:t>
            </a:r>
            <a:endParaRPr lang="fr-FR" sz="2400" dirty="0"/>
          </a:p>
        </p:txBody>
      </p:sp>
      <p:sp>
        <p:nvSpPr>
          <p:cNvPr id="7" name="TextBox 6"/>
          <p:cNvSpPr txBox="1"/>
          <p:nvPr/>
        </p:nvSpPr>
        <p:spPr>
          <a:xfrm>
            <a:off x="518123" y="1965806"/>
            <a:ext cx="6997799" cy="2308324"/>
          </a:xfrm>
          <a:prstGeom prst="rect">
            <a:avLst/>
          </a:prstGeom>
          <a:noFill/>
        </p:spPr>
        <p:txBody>
          <a:bodyPr wrap="square" rtlCol="0">
            <a:spAutoFit/>
          </a:bodyPr>
          <a:lstStyle/>
          <a:p>
            <a:endParaRPr lang="en-US" b="1" dirty="0">
              <a:solidFill>
                <a:srgbClr val="5B9BD5">
                  <a:lumMod val="50000"/>
                </a:srgbClr>
              </a:solidFill>
              <a:latin typeface="Baskerville Old Face" panose="02020602080505020303" pitchFamily="18" charset="0"/>
            </a:endParaRPr>
          </a:p>
          <a:p>
            <a:r>
              <a:rPr lang="en-US" b="1" dirty="0" smtClean="0">
                <a:solidFill>
                  <a:srgbClr val="5B9BD5">
                    <a:lumMod val="50000"/>
                  </a:srgbClr>
                </a:solidFill>
                <a:latin typeface="Baskerville Old Face" panose="02020602080505020303" pitchFamily="18" charset="0"/>
              </a:rPr>
              <a:t>First, I'll spend a minute to introduce myself, as both a native New Mexican and also a newly graduated with an MA in December. </a:t>
            </a:r>
            <a:r>
              <a:rPr lang="en-US" dirty="0">
                <a:solidFill>
                  <a:srgbClr val="5B9BD5">
                    <a:lumMod val="50000"/>
                  </a:srgbClr>
                </a:solidFill>
                <a:latin typeface="Baskerville Old Face" panose="02020602080505020303" pitchFamily="18" charset="0"/>
              </a:rPr>
              <a:t>  My relationship with social science and public health. I finished my master's thesis in sociology, </a:t>
            </a:r>
            <a:r>
              <a:rPr lang="en-US" dirty="0" smtClean="0">
                <a:solidFill>
                  <a:srgbClr val="5B9BD5">
                    <a:lumMod val="50000"/>
                  </a:srgbClr>
                </a:solidFill>
                <a:latin typeface="Baskerville Old Face" panose="02020602080505020303" pitchFamily="18" charset="0"/>
              </a:rPr>
              <a:t>titled:</a:t>
            </a:r>
          </a:p>
          <a:p>
            <a:r>
              <a:rPr lang="en-US" dirty="0" smtClean="0">
                <a:solidFill>
                  <a:srgbClr val="5B9BD5">
                    <a:lumMod val="50000"/>
                  </a:srgbClr>
                </a:solidFill>
                <a:latin typeface="Baskerville Old Face" panose="02020602080505020303" pitchFamily="18" charset="0"/>
              </a:rPr>
              <a:t>	“On </a:t>
            </a:r>
            <a:r>
              <a:rPr lang="en-US" dirty="0">
                <a:solidFill>
                  <a:srgbClr val="5B9BD5">
                    <a:lumMod val="50000"/>
                  </a:srgbClr>
                </a:solidFill>
                <a:latin typeface="Baskerville Old Face" panose="02020602080505020303" pitchFamily="18" charset="0"/>
              </a:rPr>
              <a:t>the Widening Transfer Aspiration-Achievement Gap: Contextualizing the Transfer Intentions of Community College Students in New </a:t>
            </a:r>
            <a:r>
              <a:rPr lang="en-US" dirty="0" smtClean="0">
                <a:solidFill>
                  <a:srgbClr val="5B9BD5">
                    <a:lumMod val="50000"/>
                  </a:srgbClr>
                </a:solidFill>
                <a:latin typeface="Baskerville Old Face" panose="02020602080505020303" pitchFamily="18" charset="0"/>
              </a:rPr>
              <a:t>Mexico.”</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19" y="4705815"/>
            <a:ext cx="4742633" cy="215218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52" y="5610225"/>
            <a:ext cx="1409700" cy="124777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728" y="1599707"/>
            <a:ext cx="4151969" cy="5258293"/>
          </a:xfrm>
          <a:prstGeom prst="rect">
            <a:avLst/>
          </a:prstGeom>
        </p:spPr>
      </p:pic>
    </p:spTree>
    <p:extLst>
      <p:ext uri="{BB962C8B-B14F-4D97-AF65-F5344CB8AC3E}">
        <p14:creationId xmlns:p14="http://schemas.microsoft.com/office/powerpoint/2010/main" val="614406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20</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6" name="Content Placeholder 5"/>
          <p:cNvSpPr>
            <a:spLocks noGrp="1"/>
          </p:cNvSpPr>
          <p:nvPr>
            <p:ph idx="1"/>
          </p:nvPr>
        </p:nvSpPr>
        <p:spPr>
          <a:xfrm>
            <a:off x="765623" y="2234446"/>
            <a:ext cx="6203890" cy="3642247"/>
          </a:xfrm>
        </p:spPr>
        <p:txBody>
          <a:bodyPr>
            <a:normAutofit fontScale="85000" lnSpcReduction="10000"/>
          </a:bodyPr>
          <a:lstStyle/>
          <a:p>
            <a:pPr marL="0" indent="0">
              <a:buNone/>
            </a:pPr>
            <a:r>
              <a:rPr lang="en-US" sz="2000" dirty="0" smtClean="0">
                <a:solidFill>
                  <a:srgbClr val="5B9BD5">
                    <a:lumMod val="50000"/>
                  </a:srgbClr>
                </a:solidFill>
                <a:latin typeface="Baskerville Old Face" panose="02020602080505020303" pitchFamily="18" charset="0"/>
              </a:rPr>
              <a:t>Bridging </a:t>
            </a:r>
            <a:r>
              <a:rPr lang="en-US" sz="2000" dirty="0">
                <a:solidFill>
                  <a:srgbClr val="5B9BD5">
                    <a:lumMod val="50000"/>
                  </a:srgbClr>
                </a:solidFill>
                <a:latin typeface="Baskerville Old Face" panose="02020602080505020303" pitchFamily="18" charset="0"/>
              </a:rPr>
              <a:t>social capital refers to connections between those who are unlike each other yet are ‘more or less equal in other terms of their status and power.  The “Strength of Weak Ties” as Mark Granovetter would tell it, is that since “egocentric networks are nested within a broader structure of social relationships. Tapping into this type of social capital embraces resources of the broader social structure” (Kawachi and Berkman, 2001) Thus, individuals can call upon and access resources through their connections to this broader network of social support. Building upon this, the health of the community also flourishes when a greater proportion of its members are actively accessing new resources through their “bridging” ties</a:t>
            </a:r>
            <a:r>
              <a:rPr lang="en-US" sz="2000" dirty="0" smtClean="0">
                <a:solidFill>
                  <a:srgbClr val="5B9BD5">
                    <a:lumMod val="50000"/>
                  </a:srgbClr>
                </a:solidFill>
                <a:latin typeface="Baskerville Old Face" panose="02020602080505020303" pitchFamily="18" charset="0"/>
              </a:rPr>
              <a:t>.</a:t>
            </a:r>
          </a:p>
          <a:p>
            <a:pPr marL="457200" lvl="8" indent="0">
              <a:buNone/>
            </a:pPr>
            <a:r>
              <a:rPr lang="en-US" sz="1800" dirty="0">
                <a:solidFill>
                  <a:srgbClr val="5B9BD5">
                    <a:lumMod val="50000"/>
                  </a:srgbClr>
                </a:solidFill>
                <a:latin typeface="Baskerville Old Face" panose="02020602080505020303" pitchFamily="18" charset="0"/>
              </a:rPr>
              <a:t>Kawachi, I., &amp; Berkman, L. F. (2001). Social ties and mental health. Journal of Urban 	Health : Bulletin of the New York Academy of Medicine, 78(3), 458–467. </a:t>
            </a:r>
          </a:p>
          <a:p>
            <a:pPr marL="0" indent="0">
              <a:buNone/>
            </a:pPr>
            <a:endParaRPr lang="en-US" sz="2000" dirty="0">
              <a:solidFill>
                <a:srgbClr val="5B9BD5">
                  <a:lumMod val="50000"/>
                </a:srgbClr>
              </a:solidFill>
              <a:latin typeface="Baskerville Old Face" panose="02020602080505020303" pitchFamily="18" charset="0"/>
            </a:endParaRPr>
          </a:p>
          <a:p>
            <a:pPr marL="0" indent="0">
              <a:buNone/>
            </a:pPr>
            <a:endParaRPr lang="en-US" sz="2000" dirty="0">
              <a:solidFill>
                <a:srgbClr val="5B9BD5">
                  <a:lumMod val="50000"/>
                </a:srgbClr>
              </a:solidFill>
              <a:latin typeface="Baskerville Old Face" panose="02020602080505020303" pitchFamily="18" charset="0"/>
            </a:endParaRPr>
          </a:p>
        </p:txBody>
      </p:sp>
      <p:sp>
        <p:nvSpPr>
          <p:cNvPr id="7" name="TextBox 6"/>
          <p:cNvSpPr txBox="1"/>
          <p:nvPr/>
        </p:nvSpPr>
        <p:spPr>
          <a:xfrm>
            <a:off x="765622" y="1079992"/>
            <a:ext cx="6694543" cy="984885"/>
          </a:xfrm>
          <a:prstGeom prst="rect">
            <a:avLst/>
          </a:prstGeom>
          <a:noFill/>
        </p:spPr>
        <p:txBody>
          <a:bodyPr wrap="square" rtlCol="0">
            <a:spAutoFit/>
          </a:bodyPr>
          <a:lstStyle/>
          <a:p>
            <a:r>
              <a:rPr lang="en-US" sz="2900" b="1" dirty="0">
                <a:solidFill>
                  <a:srgbClr val="5B9BD5">
                    <a:lumMod val="50000"/>
                  </a:srgbClr>
                </a:solidFill>
                <a:latin typeface="Baskerville Old Face" panose="02020602080505020303" pitchFamily="18" charset="0"/>
                <a:ea typeface="+mj-ea"/>
                <a:cs typeface="+mj-cs"/>
              </a:rPr>
              <a:t>“Strength of Weak Ties” </a:t>
            </a:r>
            <a:r>
              <a:rPr lang="en-US" sz="2900" b="1" dirty="0">
                <a:solidFill>
                  <a:srgbClr val="5B9BD5">
                    <a:lumMod val="50000"/>
                  </a:srgbClr>
                </a:solidFill>
                <a:latin typeface="Baskerville Old Face" panose="02020602080505020303" pitchFamily="18" charset="0"/>
                <a:ea typeface="+mj-ea"/>
                <a:cs typeface="+mj-cs"/>
              </a:rPr>
              <a:t>and Accessing </a:t>
            </a:r>
            <a:r>
              <a:rPr lang="en-US" sz="2900" b="1" i="1" dirty="0">
                <a:solidFill>
                  <a:srgbClr val="5B9BD5">
                    <a:lumMod val="50000"/>
                  </a:srgbClr>
                </a:solidFill>
                <a:latin typeface="Baskerville Old Face" panose="02020602080505020303" pitchFamily="18" charset="0"/>
                <a:ea typeface="+mj-ea"/>
                <a:cs typeface="+mj-cs"/>
              </a:rPr>
              <a:t>New</a:t>
            </a:r>
            <a:r>
              <a:rPr lang="en-US" sz="2900" b="1" dirty="0">
                <a:solidFill>
                  <a:srgbClr val="5B9BD5">
                    <a:lumMod val="50000"/>
                  </a:srgbClr>
                </a:solidFill>
                <a:latin typeface="Baskerville Old Face" panose="02020602080505020303" pitchFamily="18" charset="0"/>
                <a:ea typeface="+mj-ea"/>
                <a:cs typeface="+mj-cs"/>
              </a:rPr>
              <a:t> </a:t>
            </a:r>
            <a:r>
              <a:rPr lang="en-US" sz="2900" b="1" dirty="0" smtClean="0">
                <a:solidFill>
                  <a:srgbClr val="5B9BD5">
                    <a:lumMod val="50000"/>
                  </a:srgbClr>
                </a:solidFill>
                <a:latin typeface="Baskerville Old Face" panose="02020602080505020303" pitchFamily="18" charset="0"/>
                <a:ea typeface="+mj-ea"/>
                <a:cs typeface="+mj-cs"/>
              </a:rPr>
              <a:t> forms of Social </a:t>
            </a:r>
            <a:r>
              <a:rPr lang="en-US" sz="2900" b="1" dirty="0">
                <a:solidFill>
                  <a:srgbClr val="5B9BD5">
                    <a:lumMod val="50000"/>
                  </a:srgbClr>
                </a:solidFill>
                <a:latin typeface="Baskerville Old Face" panose="02020602080505020303" pitchFamily="18" charset="0"/>
                <a:ea typeface="+mj-ea"/>
                <a:cs typeface="+mj-cs"/>
              </a:rPr>
              <a:t>Capital</a:t>
            </a:r>
            <a:endParaRPr lang="en-US" sz="2900" b="1" dirty="0">
              <a:solidFill>
                <a:srgbClr val="5B9BD5">
                  <a:lumMod val="50000"/>
                </a:srgbClr>
              </a:solidFill>
              <a:latin typeface="Baskerville Old Face" panose="02020602080505020303" pitchFamily="18" charset="0"/>
              <a:ea typeface="+mj-ea"/>
              <a:cs typeface="+mj-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23" y="1272846"/>
            <a:ext cx="4417277" cy="5585154"/>
          </a:xfrm>
          <a:prstGeom prst="rect">
            <a:avLst/>
          </a:prstGeom>
        </p:spPr>
      </p:pic>
    </p:spTree>
    <p:extLst>
      <p:ext uri="{BB962C8B-B14F-4D97-AF65-F5344CB8AC3E}">
        <p14:creationId xmlns:p14="http://schemas.microsoft.com/office/powerpoint/2010/main" val="383951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4664"/>
            <a:ext cx="8596668" cy="1320800"/>
          </a:xfrm>
        </p:spPr>
        <p:txBody>
          <a:bodyPr/>
          <a:lstStyle/>
          <a:p>
            <a:r>
              <a:rPr lang="en-US" dirty="0"/>
              <a:t>Social network behavior.</a:t>
            </a:r>
            <a:br>
              <a:rPr lang="en-US" dirty="0"/>
            </a:br>
            <a:endParaRPr lang="en-US" dirty="0"/>
          </a:p>
        </p:txBody>
      </p:sp>
      <p:sp>
        <p:nvSpPr>
          <p:cNvPr id="3" name="Content Placeholder 2"/>
          <p:cNvSpPr>
            <a:spLocks noGrp="1"/>
          </p:cNvSpPr>
          <p:nvPr>
            <p:ph idx="1"/>
          </p:nvPr>
        </p:nvSpPr>
        <p:spPr>
          <a:xfrm>
            <a:off x="677334" y="1536121"/>
            <a:ext cx="8596668" cy="3880773"/>
          </a:xfrm>
        </p:spPr>
        <p:txBody>
          <a:bodyPr>
            <a:noAutofit/>
          </a:bodyPr>
          <a:lstStyle/>
          <a:p>
            <a:pPr marL="0" indent="0">
              <a:buNone/>
            </a:pPr>
            <a:r>
              <a:rPr lang="en-US" sz="2000" dirty="0">
                <a:solidFill>
                  <a:srgbClr val="5B9BD5">
                    <a:lumMod val="50000"/>
                  </a:srgbClr>
                </a:solidFill>
                <a:latin typeface="Baskerville Old Face" panose="02020602080505020303" pitchFamily="18" charset="0"/>
              </a:rPr>
              <a:t>On </a:t>
            </a:r>
            <a:r>
              <a:rPr lang="en-US" sz="2000" dirty="0">
                <a:solidFill>
                  <a:srgbClr val="5B9BD5">
                    <a:lumMod val="50000"/>
                  </a:srgbClr>
                </a:solidFill>
                <a:latin typeface="Baskerville Old Face" panose="02020602080505020303" pitchFamily="18" charset="0"/>
              </a:rPr>
              <a:t>This </a:t>
            </a:r>
            <a:r>
              <a:rPr lang="en-US" sz="2000" dirty="0">
                <a:solidFill>
                  <a:srgbClr val="5B9BD5">
                    <a:lumMod val="50000"/>
                  </a:srgbClr>
                </a:solidFill>
                <a:latin typeface="Baskerville Old Face" panose="02020602080505020303" pitchFamily="18" charset="0"/>
              </a:rPr>
              <a:t>information, the </a:t>
            </a:r>
            <a:r>
              <a:rPr lang="en-US" sz="2000" b="1" dirty="0">
                <a:solidFill>
                  <a:srgbClr val="5B9BD5">
                    <a:lumMod val="50000"/>
                  </a:srgbClr>
                </a:solidFill>
                <a:latin typeface="Baskerville Old Face" panose="02020602080505020303" pitchFamily="18" charset="0"/>
              </a:rPr>
              <a:t>mimicry that accompanies close contact, learned techniques of any activity--these are what we can generally call peer influence. </a:t>
            </a:r>
            <a:r>
              <a:rPr lang="en-US" sz="2000" dirty="0">
                <a:solidFill>
                  <a:srgbClr val="5B9BD5">
                    <a:lumMod val="50000"/>
                  </a:srgbClr>
                </a:solidFill>
                <a:latin typeface="Baskerville Old Face" panose="02020602080505020303" pitchFamily="18" charset="0"/>
              </a:rPr>
              <a:t>Recent literature and advances in social network analysis have closely specified models that measure symmetry, content, structure, and other features that are reducible to </a:t>
            </a:r>
            <a:r>
              <a:rPr lang="en-US" sz="2000" dirty="0" smtClean="0">
                <a:solidFill>
                  <a:srgbClr val="5B9BD5">
                    <a:lumMod val="50000"/>
                  </a:srgbClr>
                </a:solidFill>
                <a:latin typeface="Baskerville Old Face" panose="02020602080505020303" pitchFamily="18" charset="0"/>
              </a:rPr>
              <a:t>quantitative </a:t>
            </a:r>
            <a:r>
              <a:rPr lang="en-US" sz="2000" dirty="0">
                <a:solidFill>
                  <a:srgbClr val="5B9BD5">
                    <a:lumMod val="50000"/>
                  </a:srgbClr>
                </a:solidFill>
                <a:latin typeface="Baskerville Old Face" panose="02020602080505020303" pitchFamily="18" charset="0"/>
              </a:rPr>
              <a:t>measure and analysis. Social capital indicators from observations, experimental or not, provide the content of analysis when we study social exchanges between </a:t>
            </a:r>
            <a:r>
              <a:rPr lang="en-US" sz="2000" dirty="0" smtClean="0">
                <a:solidFill>
                  <a:srgbClr val="5B9BD5">
                    <a:lumMod val="50000"/>
                  </a:srgbClr>
                </a:solidFill>
                <a:latin typeface="Baskerville Old Face" panose="02020602080505020303" pitchFamily="18" charset="0"/>
              </a:rPr>
              <a:t>individuals </a:t>
            </a:r>
            <a:r>
              <a:rPr lang="en-US" sz="2000" dirty="0">
                <a:solidFill>
                  <a:srgbClr val="5B9BD5">
                    <a:lumMod val="50000"/>
                  </a:srgbClr>
                </a:solidFill>
                <a:latin typeface="Baskerville Old Face" panose="02020602080505020303" pitchFamily="18" charset="0"/>
              </a:rPr>
              <a:t>(also called nodes) within a network. </a:t>
            </a:r>
            <a:r>
              <a:rPr lang="en-US" sz="2000" dirty="0">
                <a:solidFill>
                  <a:srgbClr val="5B9BD5">
                    <a:lumMod val="50000"/>
                  </a:srgbClr>
                </a:solidFill>
                <a:latin typeface="Baskerville Old Face" panose="02020602080505020303" pitchFamily="18" charset="0"/>
              </a:rPr>
              <a:t>These exchanges help determine the jobs we find and choose, the food and drinks that we taste and partake, yet they also help us perceive and define "good" nutrition and "moderation". On choices of health, our social lives, our trusted social networks inform us which doctors, which insurance plans, and which pharmaceuticals "work best". Our future outlook on life, and other indicators of good mental health are linked to our social networks, according to research [Lin, Social Networks and Social Capital].</a:t>
            </a:r>
          </a:p>
        </p:txBody>
      </p:sp>
      <p:sp>
        <p:nvSpPr>
          <p:cNvPr id="4" name="Slide Number Placeholder 3"/>
          <p:cNvSpPr>
            <a:spLocks noGrp="1"/>
          </p:cNvSpPr>
          <p:nvPr>
            <p:ph type="sldNum" sz="quarter" idx="12"/>
          </p:nvPr>
        </p:nvSpPr>
        <p:spPr/>
        <p:txBody>
          <a:bodyPr/>
          <a:lstStyle/>
          <a:p>
            <a:fld id="{519954A3-9DFD-4C44-94BA-B95130A3BA1C}" type="slidenum">
              <a:rPr lang="en-US" smtClean="0"/>
              <a:t>21</a:t>
            </a:fld>
            <a:endParaRPr lang="en-US" dirty="0"/>
          </a:p>
        </p:txBody>
      </p:sp>
    </p:spTree>
    <p:extLst>
      <p:ext uri="{BB962C8B-B14F-4D97-AF65-F5344CB8AC3E}">
        <p14:creationId xmlns:p14="http://schemas.microsoft.com/office/powerpoint/2010/main" val="43210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22</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6" name="Content Placeholder 5"/>
          <p:cNvSpPr>
            <a:spLocks noGrp="1"/>
          </p:cNvSpPr>
          <p:nvPr>
            <p:ph idx="1"/>
          </p:nvPr>
        </p:nvSpPr>
        <p:spPr>
          <a:xfrm>
            <a:off x="677333" y="1349297"/>
            <a:ext cx="10997993" cy="4692065"/>
          </a:xfrm>
        </p:spPr>
        <p:txBody>
          <a:bodyPr>
            <a:noAutofit/>
          </a:bodyPr>
          <a:lstStyle/>
          <a:p>
            <a:pPr marL="0" indent="0" algn="ctr">
              <a:buNone/>
            </a:pPr>
            <a:r>
              <a:rPr lang="en-US" sz="2900" b="1" dirty="0">
                <a:solidFill>
                  <a:srgbClr val="5B9BD5">
                    <a:lumMod val="50000"/>
                  </a:srgbClr>
                </a:solidFill>
                <a:latin typeface="Baskerville Old Face" panose="02020602080505020303" pitchFamily="18" charset="0"/>
                <a:ea typeface="+mj-ea"/>
                <a:cs typeface="+mj-cs"/>
              </a:rPr>
              <a:t>References</a:t>
            </a:r>
          </a:p>
          <a:p>
            <a:r>
              <a:rPr lang="en-US" sz="2000" dirty="0" smtClean="0">
                <a:solidFill>
                  <a:srgbClr val="5B9BD5">
                    <a:lumMod val="50000"/>
                  </a:srgbClr>
                </a:solidFill>
                <a:latin typeface="Baskerville Old Face" panose="02020602080505020303" pitchFamily="18" charset="0"/>
              </a:rPr>
              <a:t>Abel</a:t>
            </a:r>
            <a:r>
              <a:rPr lang="en-US" sz="2000" dirty="0">
                <a:solidFill>
                  <a:srgbClr val="5B9BD5">
                    <a:lumMod val="50000"/>
                  </a:srgbClr>
                </a:solidFill>
                <a:latin typeface="Baskerville Old Face" panose="02020602080505020303" pitchFamily="18" charset="0"/>
              </a:rPr>
              <a:t>, T. </a:t>
            </a:r>
            <a:r>
              <a:rPr lang="en-US" sz="2000" dirty="0">
                <a:solidFill>
                  <a:srgbClr val="5B9BD5">
                    <a:lumMod val="50000"/>
                  </a:srgbClr>
                </a:solidFill>
                <a:latin typeface="Baskerville Old Face" panose="02020602080505020303" pitchFamily="18" charset="0"/>
              </a:rPr>
              <a:t>(2008). Cultural capital and social inequality in health. Journal of Epidemiology and Community Health. Retrieved from http://jech.bmj.com/content/62/7/e13.short</a:t>
            </a:r>
          </a:p>
          <a:p>
            <a:r>
              <a:rPr lang="en-US" sz="2000" dirty="0">
                <a:solidFill>
                  <a:srgbClr val="5B9BD5">
                    <a:lumMod val="50000"/>
                  </a:srgbClr>
                </a:solidFill>
                <a:latin typeface="Baskerville Old Face" panose="02020602080505020303" pitchFamily="18" charset="0"/>
              </a:rPr>
              <a:t>Author, N., &amp; Source, R. T. M. (2014). American Sociological Review, 21(5), 610–613.</a:t>
            </a:r>
          </a:p>
          <a:p>
            <a:r>
              <a:rPr lang="en-US" sz="2000" dirty="0">
                <a:solidFill>
                  <a:srgbClr val="5B9BD5">
                    <a:lumMod val="50000"/>
                  </a:srgbClr>
                </a:solidFill>
                <a:latin typeface="Baskerville Old Face" panose="02020602080505020303" pitchFamily="18" charset="0"/>
              </a:rPr>
              <a:t>Berkman, L. </a:t>
            </a:r>
            <a:r>
              <a:rPr lang="en-US" sz="2000" dirty="0">
                <a:solidFill>
                  <a:srgbClr val="5B9BD5">
                    <a:lumMod val="50000"/>
                  </a:srgbClr>
                </a:solidFill>
                <a:latin typeface="Baskerville Old Face" panose="02020602080505020303" pitchFamily="18" charset="0"/>
              </a:rPr>
              <a:t>F., Glass, T., Brissette, I., &amp; Seeman, T. </a:t>
            </a:r>
            <a:r>
              <a:rPr lang="en-US" sz="2000" dirty="0">
                <a:solidFill>
                  <a:srgbClr val="5B9BD5">
                    <a:lumMod val="50000"/>
                  </a:srgbClr>
                </a:solidFill>
                <a:latin typeface="Baskerville Old Face" panose="02020602080505020303" pitchFamily="18" charset="0"/>
              </a:rPr>
              <a:t>E. (2000). From social integration to health: Durkheim in the new millennium. Social Science &amp; Medicine (1982), 51(6), 843–57. Retrieved from http://www.sciencedirect.com/science/article/pii/S0277953600000654\nhttp://www.ncbi.nlm.nih.gov/pubmed/10972429</a:t>
            </a:r>
          </a:p>
          <a:p>
            <a:r>
              <a:rPr lang="en-US" sz="2000" dirty="0">
                <a:solidFill>
                  <a:srgbClr val="5B9BD5">
                    <a:lumMod val="50000"/>
                  </a:srgbClr>
                </a:solidFill>
                <a:latin typeface="Baskerville Old Face" panose="02020602080505020303" pitchFamily="18" charset="0"/>
              </a:rPr>
              <a:t>BibliographyAnnotate_11_9. </a:t>
            </a:r>
            <a:r>
              <a:rPr lang="en-US" sz="2000" dirty="0">
                <a:solidFill>
                  <a:srgbClr val="5B9BD5">
                    <a:lumMod val="50000"/>
                  </a:srgbClr>
                </a:solidFill>
                <a:latin typeface="Baskerville Old Face" panose="02020602080505020303" pitchFamily="18" charset="0"/>
              </a:rPr>
              <a:t>(n.d.).</a:t>
            </a:r>
          </a:p>
          <a:p>
            <a:r>
              <a:rPr lang="en-US" sz="2000" dirty="0">
                <a:solidFill>
                  <a:srgbClr val="5B9BD5">
                    <a:lumMod val="50000"/>
                  </a:srgbClr>
                </a:solidFill>
                <a:latin typeface="Baskerville Old Face" panose="02020602080505020303" pitchFamily="18" charset="0"/>
              </a:rPr>
              <a:t>Browning, C. R. (2009). Illuminating the Downside of Social Capital: Negotiated Coexistence, Property Crime, and Disorder in Urban Neighborhoods. American Behavioral Scientist, 52, 1556–1578. http://doi.org/10.1177/0002764209331526</a:t>
            </a:r>
          </a:p>
          <a:p>
            <a:r>
              <a:rPr lang="en-US" sz="2000" dirty="0">
                <a:solidFill>
                  <a:srgbClr val="5B9BD5">
                    <a:lumMod val="50000"/>
                  </a:srgbClr>
                </a:solidFill>
                <a:latin typeface="Baskerville Old Face" panose="02020602080505020303" pitchFamily="18" charset="0"/>
              </a:rPr>
              <a:t>Browning, C. R., Soller, B., Gardner, M., &amp; Brooks-Gunn, J. (2013). “Feeling disorder” as a comparative and contingent process: gender, neighborhood conditions, and adolescent mental health. Journal of Health and Social Behavior, 54(3), 296–314. </a:t>
            </a:r>
            <a:r>
              <a:rPr lang="en-US" sz="2000" dirty="0">
                <a:solidFill>
                  <a:srgbClr val="5B9BD5">
                    <a:lumMod val="50000"/>
                  </a:srgbClr>
                </a:solidFill>
                <a:latin typeface="Baskerville Old Face" panose="02020602080505020303" pitchFamily="18" charset="0"/>
              </a:rPr>
              <a:t>http://</a:t>
            </a:r>
            <a:r>
              <a:rPr lang="en-US" sz="2000" dirty="0" smtClean="0">
                <a:solidFill>
                  <a:srgbClr val="5B9BD5">
                    <a:lumMod val="50000"/>
                  </a:srgbClr>
                </a:solidFill>
                <a:latin typeface="Baskerville Old Face" panose="02020602080505020303" pitchFamily="18" charset="0"/>
              </a:rPr>
              <a:t>doi.org/10.1177/0022146513498510</a:t>
            </a:r>
            <a:endParaRPr lang="en-US" sz="2000" dirty="0">
              <a:solidFill>
                <a:srgbClr val="5B9BD5">
                  <a:lumMod val="50000"/>
                </a:srgbClr>
              </a:solidFill>
              <a:latin typeface="Baskerville Old Face" panose="02020602080505020303" pitchFamily="18" charset="0"/>
            </a:endParaRPr>
          </a:p>
        </p:txBody>
      </p:sp>
    </p:spTree>
    <p:extLst>
      <p:ext uri="{BB962C8B-B14F-4D97-AF65-F5344CB8AC3E}">
        <p14:creationId xmlns:p14="http://schemas.microsoft.com/office/powerpoint/2010/main" val="337444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3" y="1349297"/>
            <a:ext cx="9180345" cy="4692065"/>
          </a:xfrm>
        </p:spPr>
        <p:txBody>
          <a:bodyPr>
            <a:noAutofit/>
          </a:bodyPr>
          <a:lstStyle/>
          <a:p>
            <a:pPr marL="0" indent="0" algn="ctr">
              <a:buNone/>
            </a:pPr>
            <a:r>
              <a:rPr lang="en-US" sz="2900" b="1" dirty="0">
                <a:solidFill>
                  <a:srgbClr val="5B9BD5">
                    <a:lumMod val="50000"/>
                  </a:srgbClr>
                </a:solidFill>
                <a:latin typeface="Baskerville Old Face" panose="02020602080505020303" pitchFamily="18" charset="0"/>
                <a:ea typeface="+mj-ea"/>
                <a:cs typeface="+mj-cs"/>
              </a:rPr>
              <a:t>Conclusions</a:t>
            </a:r>
          </a:p>
          <a:p>
            <a:pPr marL="0" indent="0">
              <a:buNone/>
            </a:pPr>
            <a:r>
              <a:rPr lang="en-US" sz="2400" dirty="0">
                <a:solidFill>
                  <a:srgbClr val="5B9BD5">
                    <a:lumMod val="50000"/>
                  </a:srgbClr>
                </a:solidFill>
                <a:latin typeface="Baskerville Old Face" panose="02020602080505020303" pitchFamily="18" charset="0"/>
              </a:rPr>
              <a:t>Routine social activities and social intersections help inform our understanding of health, our choices, and the social capital of new information channels. </a:t>
            </a:r>
            <a:r>
              <a:rPr lang="en-US" sz="2400" dirty="0" smtClean="0">
                <a:solidFill>
                  <a:srgbClr val="5B9BD5">
                    <a:lumMod val="50000"/>
                  </a:srgbClr>
                </a:solidFill>
                <a:latin typeface="Baskerville Old Face" panose="02020602080505020303" pitchFamily="18" charset="0"/>
              </a:rPr>
              <a:t>Social Network Analysis </a:t>
            </a:r>
            <a:r>
              <a:rPr lang="en-US" sz="2400" dirty="0">
                <a:solidFill>
                  <a:srgbClr val="5B9BD5">
                    <a:lumMod val="50000"/>
                  </a:srgbClr>
                </a:solidFill>
                <a:latin typeface="Baskerville Old Face" panose="02020602080505020303" pitchFamily="18" charset="0"/>
              </a:rPr>
              <a:t>in </a:t>
            </a:r>
            <a:r>
              <a:rPr lang="en-US" sz="2400" dirty="0" smtClean="0">
                <a:solidFill>
                  <a:srgbClr val="5B9BD5">
                    <a:lumMod val="50000"/>
                  </a:srgbClr>
                </a:solidFill>
                <a:latin typeface="Baskerville Old Face" panose="02020602080505020303" pitchFamily="18" charset="0"/>
              </a:rPr>
              <a:t>public health planning, </a:t>
            </a:r>
            <a:r>
              <a:rPr lang="en-US" sz="2400" dirty="0">
                <a:solidFill>
                  <a:srgbClr val="5B9BD5">
                    <a:lumMod val="50000"/>
                  </a:srgbClr>
                </a:solidFill>
                <a:latin typeface="Baskerville Old Face" panose="02020602080505020303" pitchFamily="18" charset="0"/>
              </a:rPr>
              <a:t>education and </a:t>
            </a:r>
            <a:r>
              <a:rPr lang="en-US" sz="2400" dirty="0" smtClean="0">
                <a:solidFill>
                  <a:srgbClr val="5B9BD5">
                    <a:lumMod val="50000"/>
                  </a:srgbClr>
                </a:solidFill>
                <a:latin typeface="Baskerville Old Face" panose="02020602080505020303" pitchFamily="18" charset="0"/>
              </a:rPr>
              <a:t>criminological research literature </a:t>
            </a:r>
            <a:r>
              <a:rPr lang="en-US" sz="2400" dirty="0">
                <a:solidFill>
                  <a:srgbClr val="5B9BD5">
                    <a:lumMod val="50000"/>
                  </a:srgbClr>
                </a:solidFill>
                <a:latin typeface="Baskerville Old Face" panose="02020602080505020303" pitchFamily="18" charset="0"/>
              </a:rPr>
              <a:t>has made progress in both statistical </a:t>
            </a:r>
            <a:r>
              <a:rPr lang="en-US" sz="2400" dirty="0" smtClean="0">
                <a:solidFill>
                  <a:srgbClr val="5B9BD5">
                    <a:lumMod val="50000"/>
                  </a:srgbClr>
                </a:solidFill>
                <a:latin typeface="Baskerville Old Face" panose="02020602080505020303" pitchFamily="18" charset="0"/>
              </a:rPr>
              <a:t>modeling </a:t>
            </a:r>
            <a:r>
              <a:rPr lang="en-US" sz="2400" dirty="0">
                <a:solidFill>
                  <a:srgbClr val="5B9BD5">
                    <a:lumMod val="50000"/>
                  </a:srgbClr>
                </a:solidFill>
                <a:latin typeface="Baskerville Old Face" panose="02020602080505020303" pitchFamily="18" charset="0"/>
              </a:rPr>
              <a:t>but </a:t>
            </a:r>
            <a:r>
              <a:rPr lang="en-US" sz="2400" dirty="0" smtClean="0">
                <a:solidFill>
                  <a:srgbClr val="5B9BD5">
                    <a:lumMod val="50000"/>
                  </a:srgbClr>
                </a:solidFill>
                <a:latin typeface="Baskerville Old Face" panose="02020602080505020303" pitchFamily="18" charset="0"/>
              </a:rPr>
              <a:t>also </a:t>
            </a:r>
            <a:r>
              <a:rPr lang="en-US" sz="2400" dirty="0">
                <a:solidFill>
                  <a:srgbClr val="5B9BD5">
                    <a:lumMod val="50000"/>
                  </a:srgbClr>
                </a:solidFill>
                <a:latin typeface="Baskerville Old Face" panose="02020602080505020303" pitchFamily="18" charset="0"/>
              </a:rPr>
              <a:t>a replicable body of literature that guides the valid science of social research</a:t>
            </a:r>
            <a:r>
              <a:rPr lang="en-US" sz="2400" dirty="0" smtClean="0">
                <a:solidFill>
                  <a:srgbClr val="5B9BD5">
                    <a:lumMod val="50000"/>
                  </a:srgbClr>
                </a:solidFill>
                <a:latin typeface="Baskerville Old Face" panose="02020602080505020303" pitchFamily="18" charset="0"/>
              </a:rPr>
              <a:t>.</a:t>
            </a:r>
            <a:endParaRPr lang="en-US" sz="2400" dirty="0">
              <a:solidFill>
                <a:srgbClr val="5B9BD5">
                  <a:lumMod val="50000"/>
                </a:srgbClr>
              </a:solidFill>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519954A3-9DFD-4C44-94BA-B95130A3BA1C}" type="slidenum">
              <a:rPr lang="en-US" smtClean="0"/>
              <a:t>23</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257356164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24</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6" name="Content Placeholder 5"/>
          <p:cNvSpPr>
            <a:spLocks noGrp="1"/>
          </p:cNvSpPr>
          <p:nvPr>
            <p:ph idx="1"/>
          </p:nvPr>
        </p:nvSpPr>
        <p:spPr>
          <a:xfrm>
            <a:off x="677333" y="1349297"/>
            <a:ext cx="10997993" cy="4692065"/>
          </a:xfrm>
        </p:spPr>
        <p:txBody>
          <a:bodyPr>
            <a:noAutofit/>
          </a:bodyPr>
          <a:lstStyle/>
          <a:p>
            <a:pPr marL="0" indent="0" algn="ctr">
              <a:buNone/>
            </a:pPr>
            <a:r>
              <a:rPr lang="en-US" sz="2900" b="1" dirty="0">
                <a:solidFill>
                  <a:srgbClr val="5B9BD5">
                    <a:lumMod val="50000"/>
                  </a:srgbClr>
                </a:solidFill>
                <a:latin typeface="Baskerville Old Face" panose="02020602080505020303" pitchFamily="18" charset="0"/>
                <a:ea typeface="+mj-ea"/>
                <a:cs typeface="+mj-cs"/>
              </a:rPr>
              <a:t>References</a:t>
            </a:r>
          </a:p>
          <a:p>
            <a:r>
              <a:rPr lang="en-US" sz="2000" dirty="0" smtClean="0">
                <a:solidFill>
                  <a:srgbClr val="5B9BD5">
                    <a:lumMod val="50000"/>
                  </a:srgbClr>
                </a:solidFill>
                <a:latin typeface="Baskerville Old Face" panose="02020602080505020303" pitchFamily="18" charset="0"/>
              </a:rPr>
              <a:t>Carpiano</a:t>
            </a:r>
            <a:r>
              <a:rPr lang="en-US" sz="2000" dirty="0">
                <a:solidFill>
                  <a:srgbClr val="5B9BD5">
                    <a:lumMod val="50000"/>
                  </a:srgbClr>
                </a:solidFill>
                <a:latin typeface="Baskerville Old Face" panose="02020602080505020303" pitchFamily="18" charset="0"/>
              </a:rPr>
              <a:t>, R. </a:t>
            </a:r>
            <a:r>
              <a:rPr lang="en-US" sz="2000" dirty="0">
                <a:solidFill>
                  <a:srgbClr val="5B9BD5">
                    <a:lumMod val="50000"/>
                  </a:srgbClr>
                </a:solidFill>
                <a:latin typeface="Baskerville Old Face" panose="02020602080505020303" pitchFamily="18" charset="0"/>
              </a:rPr>
              <a:t>(2007). Neighborhood social capital and adult health: an empirical test of a Bourdieu-based model. Health &amp; Place. Retrieved from http://www.sciencedirect.com/science/article/pii/S1353829206000608</a:t>
            </a:r>
          </a:p>
          <a:p>
            <a:r>
              <a:rPr lang="en-US" sz="2000" dirty="0">
                <a:solidFill>
                  <a:srgbClr val="5B9BD5">
                    <a:lumMod val="50000"/>
                  </a:srgbClr>
                </a:solidFill>
                <a:latin typeface="Baskerville Old Face" panose="02020602080505020303" pitchFamily="18" charset="0"/>
              </a:rPr>
              <a:t>Clyde, J. (2012). An Introduction to Sample Selection Bias in Sociological Data Author ( s ): Richard A . </a:t>
            </a:r>
            <a:r>
              <a:rPr lang="en-US" sz="2000" dirty="0">
                <a:solidFill>
                  <a:srgbClr val="5B9BD5">
                    <a:lumMod val="50000"/>
                  </a:srgbClr>
                </a:solidFill>
                <a:latin typeface="Baskerville Old Face" panose="02020602080505020303" pitchFamily="18" charset="0"/>
              </a:rPr>
              <a:t>Berk Reviewed work ( s ): Source : American Sociological Review , Vol . </a:t>
            </a:r>
            <a:r>
              <a:rPr lang="en-US" sz="2000" dirty="0">
                <a:solidFill>
                  <a:srgbClr val="5B9BD5">
                    <a:lumMod val="50000"/>
                  </a:srgbClr>
                </a:solidFill>
                <a:latin typeface="Baskerville Old Face" panose="02020602080505020303" pitchFamily="18" charset="0"/>
              </a:rPr>
              <a:t>48 , No . 3 ( Jun ., 1983 ), pp . 386-398 Published by : American Sociological Association Stab, 48(3), 386–398.</a:t>
            </a:r>
          </a:p>
          <a:p>
            <a:r>
              <a:rPr lang="en-US" sz="2000" dirty="0">
                <a:solidFill>
                  <a:srgbClr val="5B9BD5">
                    <a:lumMod val="50000"/>
                  </a:srgbClr>
                </a:solidFill>
                <a:latin typeface="Baskerville Old Face" panose="02020602080505020303" pitchFamily="18" charset="0"/>
              </a:rPr>
              <a:t>Coleman, J. S. (1988). Social Capital in the Creation of Human Capital. American Journal of Sociology.</a:t>
            </a:r>
          </a:p>
          <a:p>
            <a:r>
              <a:rPr lang="en-US" sz="2000" dirty="0">
                <a:solidFill>
                  <a:srgbClr val="5B9BD5">
                    <a:lumMod val="50000"/>
                  </a:srgbClr>
                </a:solidFill>
                <a:latin typeface="Baskerville Old Face" panose="02020602080505020303" pitchFamily="18" charset="0"/>
              </a:rPr>
              <a:t>Cornwell, B. (2009). Good health and the bridging of structural holes. Social Networks, 31(1), 92–103. http://doi.org/10.1016/j.socnet.2008.10.005</a:t>
            </a:r>
          </a:p>
          <a:p>
            <a:r>
              <a:rPr lang="en-US" sz="2000" dirty="0">
                <a:solidFill>
                  <a:srgbClr val="5B9BD5">
                    <a:lumMod val="50000"/>
                  </a:srgbClr>
                </a:solidFill>
                <a:latin typeface="Baskerville Old Face" panose="02020602080505020303" pitchFamily="18" charset="0"/>
              </a:rPr>
              <a:t>Cornwell, B., &amp; Laumann, E. </a:t>
            </a:r>
            <a:r>
              <a:rPr lang="en-US" sz="2000" dirty="0">
                <a:solidFill>
                  <a:srgbClr val="5B9BD5">
                    <a:lumMod val="50000"/>
                  </a:srgbClr>
                </a:solidFill>
                <a:latin typeface="Baskerville Old Face" panose="02020602080505020303" pitchFamily="18" charset="0"/>
              </a:rPr>
              <a:t>O. (2011). </a:t>
            </a:r>
            <a:r>
              <a:rPr lang="en-US" sz="2000" dirty="0">
                <a:solidFill>
                  <a:srgbClr val="5B9BD5">
                    <a:lumMod val="50000"/>
                  </a:srgbClr>
                </a:solidFill>
                <a:latin typeface="Baskerville Old Face" panose="02020602080505020303" pitchFamily="18" charset="0"/>
              </a:rPr>
              <a:t>Network position and sexual dysfunction: implications of partner betweenness for men. </a:t>
            </a:r>
            <a:r>
              <a:rPr lang="en-US" sz="2000" dirty="0">
                <a:solidFill>
                  <a:srgbClr val="5B9BD5">
                    <a:lumMod val="50000"/>
                  </a:srgbClr>
                </a:solidFill>
                <a:latin typeface="Baskerville Old Face" panose="02020602080505020303" pitchFamily="18" charset="0"/>
              </a:rPr>
              <a:t>AJS; American Journal of Sociology, 117(1), 172–208. </a:t>
            </a:r>
            <a:r>
              <a:rPr lang="en-US" sz="2000" dirty="0">
                <a:solidFill>
                  <a:srgbClr val="5B9BD5">
                    <a:lumMod val="50000"/>
                  </a:srgbClr>
                </a:solidFill>
                <a:latin typeface="Baskerville Old Face" panose="02020602080505020303" pitchFamily="18" charset="0"/>
              </a:rPr>
              <a:t>http://</a:t>
            </a:r>
            <a:r>
              <a:rPr lang="en-US" sz="2000" dirty="0" smtClean="0">
                <a:solidFill>
                  <a:srgbClr val="5B9BD5">
                    <a:lumMod val="50000"/>
                  </a:srgbClr>
                </a:solidFill>
                <a:latin typeface="Baskerville Old Face" panose="02020602080505020303" pitchFamily="18" charset="0"/>
              </a:rPr>
              <a:t>doi.org/10.1086/661079</a:t>
            </a:r>
            <a:endParaRPr lang="en-US" sz="2000" dirty="0">
              <a:solidFill>
                <a:srgbClr val="5B9BD5">
                  <a:lumMod val="50000"/>
                </a:srgbClr>
              </a:solidFill>
              <a:latin typeface="Baskerville Old Face" panose="02020602080505020303" pitchFamily="18" charset="0"/>
            </a:endParaRPr>
          </a:p>
        </p:txBody>
      </p:sp>
    </p:spTree>
    <p:extLst>
      <p:ext uri="{BB962C8B-B14F-4D97-AF65-F5344CB8AC3E}">
        <p14:creationId xmlns:p14="http://schemas.microsoft.com/office/powerpoint/2010/main" val="3644839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3" y="1103971"/>
            <a:ext cx="10050139" cy="4937391"/>
          </a:xfrm>
        </p:spPr>
        <p:txBody>
          <a:bodyPr>
            <a:noAutofit/>
          </a:bodyPr>
          <a:lstStyle/>
          <a:p>
            <a:pPr marL="0" indent="0" algn="ctr">
              <a:buNone/>
            </a:pPr>
            <a:r>
              <a:rPr lang="en-US" sz="2400" dirty="0">
                <a:solidFill>
                  <a:srgbClr val="5B9BD5">
                    <a:lumMod val="50000"/>
                  </a:srgbClr>
                </a:solidFill>
                <a:latin typeface="Baskerville Old Face" panose="02020602080505020303" pitchFamily="18" charset="0"/>
              </a:rPr>
              <a:t>References</a:t>
            </a:r>
            <a:endParaRPr lang="en-US" sz="2000" dirty="0" smtClean="0">
              <a:solidFill>
                <a:srgbClr val="5B9BD5">
                  <a:lumMod val="50000"/>
                </a:srgbClr>
              </a:solidFill>
              <a:latin typeface="Baskerville Old Face" panose="02020602080505020303" pitchFamily="18" charset="0"/>
            </a:endParaRPr>
          </a:p>
          <a:p>
            <a:r>
              <a:rPr lang="en-US" sz="2000" dirty="0" smtClean="0">
                <a:solidFill>
                  <a:srgbClr val="5B9BD5">
                    <a:lumMod val="50000"/>
                  </a:srgbClr>
                </a:solidFill>
                <a:latin typeface="Baskerville Old Face" panose="02020602080505020303" pitchFamily="18" charset="0"/>
              </a:rPr>
              <a:t>Doyle</a:t>
            </a:r>
            <a:r>
              <a:rPr lang="en-US" sz="2000" dirty="0">
                <a:solidFill>
                  <a:srgbClr val="5B9BD5">
                    <a:lumMod val="50000"/>
                  </a:srgbClr>
                </a:solidFill>
                <a:latin typeface="Baskerville Old Face" panose="02020602080505020303" pitchFamily="18" charset="0"/>
              </a:rPr>
              <a:t>, W. R. (2011). Effect of increased academic momentum on transfer rates: An application of the generalized propensity score. Economics of Education Review, 30(1), 191–200. http://doi.org/10.1016/j.econedurev.2010.08.004</a:t>
            </a:r>
          </a:p>
          <a:p>
            <a:r>
              <a:rPr lang="en-US" sz="2000" dirty="0" smtClean="0">
                <a:solidFill>
                  <a:srgbClr val="5B9BD5">
                    <a:lumMod val="50000"/>
                  </a:srgbClr>
                </a:solidFill>
                <a:latin typeface="Baskerville Old Face" panose="02020602080505020303" pitchFamily="18" charset="0"/>
              </a:rPr>
              <a:t>Ferlander</a:t>
            </a:r>
            <a:r>
              <a:rPr lang="en-US" sz="2000" dirty="0">
                <a:solidFill>
                  <a:srgbClr val="5B9BD5">
                    <a:lumMod val="50000"/>
                  </a:srgbClr>
                </a:solidFill>
                <a:latin typeface="Baskerville Old Face" panose="02020602080505020303" pitchFamily="18" charset="0"/>
              </a:rPr>
              <a:t>, S. </a:t>
            </a:r>
            <a:r>
              <a:rPr lang="en-US" sz="2000" dirty="0">
                <a:solidFill>
                  <a:srgbClr val="5B9BD5">
                    <a:lumMod val="50000"/>
                  </a:srgbClr>
                </a:solidFill>
                <a:latin typeface="Baskerville Old Face" panose="02020602080505020303" pitchFamily="18" charset="0"/>
              </a:rPr>
              <a:t>(2007). The importance of different forms of social capital for health. </a:t>
            </a:r>
            <a:r>
              <a:rPr lang="en-US" sz="2000" dirty="0">
                <a:solidFill>
                  <a:srgbClr val="5B9BD5">
                    <a:lumMod val="50000"/>
                  </a:srgbClr>
                </a:solidFill>
                <a:latin typeface="Baskerville Old Face" panose="02020602080505020303" pitchFamily="18" charset="0"/>
              </a:rPr>
              <a:t>Acta Sociologica. </a:t>
            </a:r>
            <a:r>
              <a:rPr lang="en-US" sz="2000" dirty="0">
                <a:solidFill>
                  <a:srgbClr val="5B9BD5">
                    <a:lumMod val="50000"/>
                  </a:srgbClr>
                </a:solidFill>
                <a:latin typeface="Baskerville Old Face" panose="02020602080505020303" pitchFamily="18" charset="0"/>
              </a:rPr>
              <a:t>Retrieved from http://asj.sagepub.com/content/50/2/115.short</a:t>
            </a:r>
          </a:p>
          <a:p>
            <a:r>
              <a:rPr lang="en-US" sz="2000" dirty="0">
                <a:solidFill>
                  <a:srgbClr val="5B9BD5">
                    <a:lumMod val="50000"/>
                  </a:srgbClr>
                </a:solidFill>
                <a:latin typeface="Baskerville Old Face" panose="02020602080505020303" pitchFamily="18" charset="0"/>
              </a:rPr>
              <a:t>Gangl, M. </a:t>
            </a:r>
            <a:r>
              <a:rPr lang="en-US" sz="2000" dirty="0">
                <a:solidFill>
                  <a:srgbClr val="5B9BD5">
                    <a:lumMod val="50000"/>
                  </a:srgbClr>
                </a:solidFill>
                <a:latin typeface="Baskerville Old Face" panose="02020602080505020303" pitchFamily="18" charset="0"/>
              </a:rPr>
              <a:t>(2010). Causal Inference in Sociological Research. Annual Revue of Sociology, 36, 21–47. http://doi.org/10.1146/annurev.soc.012809.102702</a:t>
            </a:r>
          </a:p>
          <a:p>
            <a:r>
              <a:rPr lang="en-US" sz="2000" dirty="0">
                <a:solidFill>
                  <a:srgbClr val="5B9BD5">
                    <a:lumMod val="50000"/>
                  </a:srgbClr>
                </a:solidFill>
                <a:latin typeface="Baskerville Old Face" panose="02020602080505020303" pitchFamily="18" charset="0"/>
              </a:rPr>
              <a:t>González, K. P., Stoner, C., &amp; </a:t>
            </a:r>
            <a:r>
              <a:rPr lang="en-US" sz="2000" dirty="0" err="1">
                <a:solidFill>
                  <a:srgbClr val="5B9BD5">
                    <a:lumMod val="50000"/>
                  </a:srgbClr>
                </a:solidFill>
                <a:latin typeface="Baskerville Old Face" panose="02020602080505020303" pitchFamily="18" charset="0"/>
              </a:rPr>
              <a:t>Jovel</a:t>
            </a:r>
            <a:r>
              <a:rPr lang="en-US" sz="2000" dirty="0">
                <a:solidFill>
                  <a:srgbClr val="5B9BD5">
                    <a:lumMod val="50000"/>
                  </a:srgbClr>
                </a:solidFill>
                <a:latin typeface="Baskerville Old Face" panose="02020602080505020303" pitchFamily="18" charset="0"/>
              </a:rPr>
              <a:t>, J. E. (2003). Examining the Role of Social Capital in Access to College for Latinas: Toward a College Opportunity Framework. Journal of Hispanic Higher Education, 2(2), 146–170. </a:t>
            </a:r>
            <a:r>
              <a:rPr lang="en-US" sz="2000" dirty="0">
                <a:solidFill>
                  <a:srgbClr val="5B9BD5">
                    <a:lumMod val="50000"/>
                  </a:srgbClr>
                </a:solidFill>
                <a:latin typeface="Baskerville Old Face" panose="02020602080505020303" pitchFamily="18" charset="0"/>
              </a:rPr>
              <a:t>http://</a:t>
            </a:r>
            <a:r>
              <a:rPr lang="en-US" sz="2000" dirty="0" smtClean="0">
                <a:solidFill>
                  <a:srgbClr val="5B9BD5">
                    <a:lumMod val="50000"/>
                  </a:srgbClr>
                </a:solidFill>
                <a:latin typeface="Baskerville Old Face" panose="02020602080505020303" pitchFamily="18" charset="0"/>
              </a:rPr>
              <a:t>doi.org/10.1177/1538192702250620</a:t>
            </a:r>
            <a:endParaRPr lang="en-US" sz="2000" dirty="0">
              <a:solidFill>
                <a:srgbClr val="5B9BD5">
                  <a:lumMod val="50000"/>
                </a:srgbClr>
              </a:solidFill>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519954A3-9DFD-4C44-94BA-B95130A3BA1C}" type="slidenum">
              <a:rPr lang="en-US" smtClean="0"/>
              <a:t>25</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314042928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3" y="1103971"/>
            <a:ext cx="10050139" cy="4937391"/>
          </a:xfrm>
        </p:spPr>
        <p:txBody>
          <a:bodyPr>
            <a:noAutofit/>
          </a:bodyPr>
          <a:lstStyle/>
          <a:p>
            <a:pPr marL="0" indent="0" algn="ctr">
              <a:buNone/>
            </a:pPr>
            <a:r>
              <a:rPr lang="en-US" sz="2900" b="1" dirty="0">
                <a:solidFill>
                  <a:srgbClr val="5B9BD5">
                    <a:lumMod val="50000"/>
                  </a:srgbClr>
                </a:solidFill>
                <a:latin typeface="Baskerville Old Face" panose="02020602080505020303" pitchFamily="18" charset="0"/>
                <a:ea typeface="+mj-ea"/>
                <a:cs typeface="+mj-cs"/>
              </a:rPr>
              <a:t>References</a:t>
            </a:r>
            <a:endParaRPr lang="en-US" sz="2900" b="1" dirty="0">
              <a:solidFill>
                <a:srgbClr val="5B9BD5">
                  <a:lumMod val="50000"/>
                </a:srgbClr>
              </a:solidFill>
              <a:latin typeface="Baskerville Old Face" panose="02020602080505020303" pitchFamily="18" charset="0"/>
              <a:ea typeface="+mj-ea"/>
              <a:cs typeface="+mj-cs"/>
            </a:endParaRPr>
          </a:p>
          <a:p>
            <a:r>
              <a:rPr lang="en-US" sz="2000" dirty="0" smtClean="0">
                <a:solidFill>
                  <a:srgbClr val="5B9BD5">
                    <a:lumMod val="50000"/>
                  </a:srgbClr>
                </a:solidFill>
                <a:latin typeface="Baskerville Old Face" panose="02020602080505020303" pitchFamily="18" charset="0"/>
              </a:rPr>
              <a:t>Kawachi</a:t>
            </a:r>
            <a:r>
              <a:rPr lang="en-US" sz="2000" dirty="0">
                <a:solidFill>
                  <a:srgbClr val="5B9BD5">
                    <a:lumMod val="50000"/>
                  </a:srgbClr>
                </a:solidFill>
                <a:latin typeface="Baskerville Old Face" panose="02020602080505020303" pitchFamily="18" charset="0"/>
              </a:rPr>
              <a:t>, I. </a:t>
            </a:r>
            <a:r>
              <a:rPr lang="en-US" sz="2000" dirty="0">
                <a:solidFill>
                  <a:srgbClr val="5B9BD5">
                    <a:lumMod val="50000"/>
                  </a:srgbClr>
                </a:solidFill>
                <a:latin typeface="Baskerville Old Face" panose="02020602080505020303" pitchFamily="18" charset="0"/>
              </a:rPr>
              <a:t>(1999). Social capital and community effects on population and individual health. Annals of the New York Academy of Sciences. Retrieved from http://onlinelibrary.wiley.com/doi/10.1111/j.1749-6632.1999.tb08110.x/pdf</a:t>
            </a:r>
          </a:p>
          <a:p>
            <a:r>
              <a:rPr lang="en-US" sz="2000" dirty="0">
                <a:solidFill>
                  <a:srgbClr val="5B9BD5">
                    <a:lumMod val="50000"/>
                  </a:srgbClr>
                </a:solidFill>
                <a:latin typeface="Baskerville Old Face" panose="02020602080505020303" pitchFamily="18" charset="0"/>
              </a:rPr>
              <a:t>Kawachi, I., &amp; Berkman, L. </a:t>
            </a:r>
            <a:r>
              <a:rPr lang="en-US" sz="2000" dirty="0">
                <a:solidFill>
                  <a:srgbClr val="5B9BD5">
                    <a:lumMod val="50000"/>
                  </a:srgbClr>
                </a:solidFill>
                <a:latin typeface="Baskerville Old Face" panose="02020602080505020303" pitchFamily="18" charset="0"/>
              </a:rPr>
              <a:t>(2000). Social cohesion, social capital, and health. Social Epidemiology. Retrieved from https://books.google.com/books?hl=en&amp;lr=&amp;id=i0qWxy5-X1gC&amp;oi=fnd&amp;pg=PA174&amp;dq=does+internet+increase+social+capital+and+health+outcomes%3F&amp;ots=NIT779sra6&amp;sig=zTpt9yMU529tFtAnpiKQc0XltCc</a:t>
            </a:r>
          </a:p>
          <a:p>
            <a:r>
              <a:rPr lang="en-US" sz="2000" dirty="0">
                <a:solidFill>
                  <a:srgbClr val="5B9BD5">
                    <a:lumMod val="50000"/>
                  </a:srgbClr>
                </a:solidFill>
                <a:latin typeface="Baskerville Old Face" panose="02020602080505020303" pitchFamily="18" charset="0"/>
              </a:rPr>
              <a:t>Kawachi, I., &amp; Berkman, L. </a:t>
            </a:r>
            <a:r>
              <a:rPr lang="en-US" sz="2000" dirty="0">
                <a:solidFill>
                  <a:srgbClr val="5B9BD5">
                    <a:lumMod val="50000"/>
                  </a:srgbClr>
                </a:solidFill>
                <a:latin typeface="Baskerville Old Face" panose="02020602080505020303" pitchFamily="18" charset="0"/>
              </a:rPr>
              <a:t>F. (2001). Social ties and mental health. Journal of Urban Health : Bulletin of the New York Academy of Medicine, 78(3), 458–467. http://doi.org/10.1093/jurban/78.3.458</a:t>
            </a:r>
          </a:p>
          <a:p>
            <a:r>
              <a:rPr lang="en-US" sz="2000" dirty="0">
                <a:solidFill>
                  <a:srgbClr val="5B9BD5">
                    <a:lumMod val="50000"/>
                  </a:srgbClr>
                </a:solidFill>
                <a:latin typeface="Baskerville Old Face" panose="02020602080505020303" pitchFamily="18" charset="0"/>
              </a:rPr>
              <a:t>Kawachi, I., Kennedy, B. </a:t>
            </a:r>
            <a:r>
              <a:rPr lang="en-US" sz="2000" dirty="0">
                <a:solidFill>
                  <a:srgbClr val="5B9BD5">
                    <a:lumMod val="50000"/>
                  </a:srgbClr>
                </a:solidFill>
                <a:latin typeface="Baskerville Old Face" panose="02020602080505020303" pitchFamily="18" charset="0"/>
              </a:rPr>
              <a:t>P., &amp; Glass, R. (1999). Social capital and self-rated health: A contextual analysis. American Journal of Public Health, 89, 1187–1193. http://</a:t>
            </a:r>
            <a:r>
              <a:rPr lang="en-US" sz="2000" dirty="0">
                <a:solidFill>
                  <a:srgbClr val="5B9BD5">
                    <a:lumMod val="50000"/>
                  </a:srgbClr>
                </a:solidFill>
                <a:latin typeface="Baskerville Old Face" panose="02020602080505020303" pitchFamily="18" charset="0"/>
              </a:rPr>
              <a:t>doi.org/10.2105/AJPH.89.8.1187</a:t>
            </a:r>
            <a:endParaRPr lang="en-US" sz="2000" dirty="0">
              <a:solidFill>
                <a:srgbClr val="5B9BD5">
                  <a:lumMod val="50000"/>
                </a:srgbClr>
              </a:solidFill>
              <a:latin typeface="Baskerville Old Face" panose="02020602080505020303" pitchFamily="18" charset="0"/>
            </a:endParaRPr>
          </a:p>
        </p:txBody>
      </p:sp>
      <p:sp>
        <p:nvSpPr>
          <p:cNvPr id="3" name="Slide Number Placeholder 2"/>
          <p:cNvSpPr>
            <a:spLocks noGrp="1"/>
          </p:cNvSpPr>
          <p:nvPr>
            <p:ph type="sldNum" sz="quarter" idx="12"/>
          </p:nvPr>
        </p:nvSpPr>
        <p:spPr/>
        <p:txBody>
          <a:bodyPr/>
          <a:lstStyle/>
          <a:p>
            <a:fld id="{519954A3-9DFD-4C44-94BA-B95130A3BA1C}" type="slidenum">
              <a:rPr lang="en-US" smtClean="0"/>
              <a:t>26</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176247695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755390" y="713678"/>
            <a:ext cx="10050139" cy="4022991"/>
          </a:xfrm>
        </p:spPr>
        <p:txBody>
          <a:bodyPr>
            <a:noAutofit/>
          </a:bodyPr>
          <a:lstStyle/>
          <a:p>
            <a:endParaRPr lang="en-US" sz="2000" dirty="0">
              <a:solidFill>
                <a:srgbClr val="5B9BD5">
                  <a:lumMod val="50000"/>
                </a:srgbClr>
              </a:solidFill>
              <a:latin typeface="Baskerville Old Face" panose="02020602080505020303" pitchFamily="18" charset="0"/>
            </a:endParaRPr>
          </a:p>
          <a:p>
            <a:pPr marL="0" indent="0" algn="ctr">
              <a:buNone/>
            </a:pPr>
            <a:r>
              <a:rPr lang="en-US" sz="2900" b="1" dirty="0">
                <a:solidFill>
                  <a:srgbClr val="5B9BD5">
                    <a:lumMod val="50000"/>
                  </a:srgbClr>
                </a:solidFill>
                <a:latin typeface="Baskerville Old Face" panose="02020602080505020303" pitchFamily="18" charset="0"/>
                <a:ea typeface="+mj-ea"/>
                <a:cs typeface="+mj-cs"/>
              </a:rPr>
              <a:t>References</a:t>
            </a:r>
            <a:endParaRPr lang="en-US" sz="2900" b="1" dirty="0">
              <a:solidFill>
                <a:srgbClr val="5B9BD5">
                  <a:lumMod val="50000"/>
                </a:srgbClr>
              </a:solidFill>
              <a:latin typeface="Baskerville Old Face" panose="02020602080505020303" pitchFamily="18" charset="0"/>
              <a:ea typeface="+mj-ea"/>
              <a:cs typeface="+mj-cs"/>
            </a:endParaRPr>
          </a:p>
          <a:p>
            <a:r>
              <a:rPr lang="en-US" sz="2000" dirty="0" smtClean="0">
                <a:solidFill>
                  <a:srgbClr val="5B9BD5">
                    <a:lumMod val="50000"/>
                  </a:srgbClr>
                </a:solidFill>
                <a:latin typeface="Baskerville Old Face" panose="02020602080505020303" pitchFamily="18" charset="0"/>
              </a:rPr>
              <a:t>Kawachi</a:t>
            </a:r>
            <a:r>
              <a:rPr lang="en-US" sz="2000" dirty="0">
                <a:solidFill>
                  <a:srgbClr val="5B9BD5">
                    <a:lumMod val="50000"/>
                  </a:srgbClr>
                </a:solidFill>
                <a:latin typeface="Baskerville Old Face" panose="02020602080505020303" pitchFamily="18" charset="0"/>
              </a:rPr>
              <a:t>, I., Kim, D., Coutts, A., &amp; Subramanian, S. V. (2004). Commentary: Reconciling the three accounts of social capital. International Journal of Epidemiology, 33(4), 682–690. http://doi.org/10.1093/ije/dyh177</a:t>
            </a:r>
          </a:p>
          <a:p>
            <a:r>
              <a:rPr lang="en-US" sz="2000" dirty="0">
                <a:solidFill>
                  <a:srgbClr val="5B9BD5">
                    <a:lumMod val="50000"/>
                  </a:srgbClr>
                </a:solidFill>
                <a:latin typeface="Baskerville Old Face" panose="02020602080505020303" pitchFamily="18" charset="0"/>
              </a:rPr>
              <a:t>Lieberson, S. (2014). American Sociological Review,. American Sociological Review, 21(5), 610–613. Retrieved from http://www.jstor.org/stable/2096141</a:t>
            </a:r>
          </a:p>
          <a:p>
            <a:r>
              <a:rPr lang="en-US" sz="2000" dirty="0">
                <a:solidFill>
                  <a:srgbClr val="5B9BD5">
                    <a:lumMod val="50000"/>
                  </a:srgbClr>
                </a:solidFill>
                <a:latin typeface="Baskerville Old Face" panose="02020602080505020303" pitchFamily="18" charset="0"/>
              </a:rPr>
              <a:t>Lin, N. (2005). A network theory of social capital. The Handbook of Social Capital, (April), 1–25. http://doi.org/10.1108/14691930410550381</a:t>
            </a:r>
          </a:p>
          <a:p>
            <a:r>
              <a:rPr lang="en-US" sz="2000" dirty="0">
                <a:solidFill>
                  <a:srgbClr val="5B9BD5">
                    <a:lumMod val="50000"/>
                  </a:srgbClr>
                </a:solidFill>
                <a:latin typeface="Baskerville Old Face" panose="02020602080505020303" pitchFamily="18" charset="0"/>
              </a:rPr>
              <a:t>Link, B. G., &amp; Phelan, J. (1995). Social conditions as fundamental causes of disease. Journal of Health and Social Behavior, Spec No(1995), 80–94. http://doi.org/10.2307/2626958</a:t>
            </a:r>
          </a:p>
          <a:p>
            <a:r>
              <a:rPr lang="en-US" sz="2000" dirty="0">
                <a:solidFill>
                  <a:srgbClr val="5B9BD5">
                    <a:lumMod val="50000"/>
                  </a:srgbClr>
                </a:solidFill>
                <a:latin typeface="Baskerville Old Face" panose="02020602080505020303" pitchFamily="18" charset="0"/>
              </a:rPr>
              <a:t>Lomas, J. (1998). Social capital and health: implications for public health and epidemiology. Social Science &amp; Medicine. Retrieved from http://www.sciencedirect.com/science/article/pii/S0277953698001907</a:t>
            </a:r>
          </a:p>
          <a:p>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endParaRPr lang="en-US" sz="2000" dirty="0"/>
          </a:p>
        </p:txBody>
      </p:sp>
      <p:sp>
        <p:nvSpPr>
          <p:cNvPr id="3" name="Slide Number Placeholder 2"/>
          <p:cNvSpPr>
            <a:spLocks noGrp="1"/>
          </p:cNvSpPr>
          <p:nvPr>
            <p:ph type="sldNum" sz="quarter" idx="12"/>
          </p:nvPr>
        </p:nvSpPr>
        <p:spPr/>
        <p:txBody>
          <a:bodyPr/>
          <a:lstStyle/>
          <a:p>
            <a:fld id="{519954A3-9DFD-4C44-94BA-B95130A3BA1C}" type="slidenum">
              <a:rPr lang="en-US" smtClean="0"/>
              <a:t>27</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311401863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28</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2" name="Rectangle 1"/>
          <p:cNvSpPr/>
          <p:nvPr/>
        </p:nvSpPr>
        <p:spPr>
          <a:xfrm>
            <a:off x="925552" y="1140052"/>
            <a:ext cx="10058400" cy="6848029"/>
          </a:xfrm>
          <a:prstGeom prst="rect">
            <a:avLst/>
          </a:prstGeom>
        </p:spPr>
        <p:txBody>
          <a:bodyPr wrap="square">
            <a:spAutoFit/>
          </a:bodyPr>
          <a:lstStyle/>
          <a:p>
            <a:pPr algn="ctr">
              <a:spcBef>
                <a:spcPts val="1000"/>
              </a:spcBef>
              <a:buClr>
                <a:schemeClr val="accent1"/>
              </a:buClr>
              <a:buSzPct val="80000"/>
            </a:pPr>
            <a:r>
              <a:rPr lang="en-US" sz="2900" b="1" dirty="0">
                <a:solidFill>
                  <a:srgbClr val="5B9BD5">
                    <a:lumMod val="50000"/>
                  </a:srgbClr>
                </a:solidFill>
                <a:latin typeface="Baskerville Old Face" panose="02020602080505020303" pitchFamily="18" charset="0"/>
                <a:ea typeface="+mj-ea"/>
                <a:cs typeface="+mj-cs"/>
              </a:rPr>
              <a:t>References</a:t>
            </a:r>
          </a:p>
          <a:p>
            <a:pPr algn="ctr"/>
            <a:endParaRPr lang="en-US" sz="2000" dirty="0" smtClean="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err="1">
                <a:solidFill>
                  <a:srgbClr val="5B9BD5">
                    <a:lumMod val="50000"/>
                  </a:srgbClr>
                </a:solidFill>
                <a:latin typeface="Baskerville Old Face" panose="02020602080505020303" pitchFamily="18" charset="0"/>
              </a:rPr>
              <a:t>Markides</a:t>
            </a:r>
            <a:r>
              <a:rPr lang="en-US" sz="2000" dirty="0">
                <a:solidFill>
                  <a:srgbClr val="5B9BD5">
                    <a:lumMod val="50000"/>
                  </a:srgbClr>
                </a:solidFill>
                <a:latin typeface="Baskerville Old Face" panose="02020602080505020303" pitchFamily="18" charset="0"/>
              </a:rPr>
              <a:t>, K. S., &amp; </a:t>
            </a:r>
            <a:r>
              <a:rPr lang="en-US" sz="2000" dirty="0" err="1">
                <a:solidFill>
                  <a:srgbClr val="5B9BD5">
                    <a:lumMod val="50000"/>
                  </a:srgbClr>
                </a:solidFill>
                <a:latin typeface="Baskerville Old Face" panose="02020602080505020303" pitchFamily="18" charset="0"/>
              </a:rPr>
              <a:t>Eschbach</a:t>
            </a:r>
            <a:r>
              <a:rPr lang="en-US" sz="2000" dirty="0">
                <a:solidFill>
                  <a:srgbClr val="5B9BD5">
                    <a:lumMod val="50000"/>
                  </a:srgbClr>
                </a:solidFill>
                <a:latin typeface="Baskerville Old Face" panose="02020602080505020303" pitchFamily="18" charset="0"/>
              </a:rPr>
              <a:t>, K. (2011). International Handbook of Adult Mortality, 2. </a:t>
            </a:r>
            <a:r>
              <a:rPr lang="en-US" sz="2000" dirty="0">
                <a:solidFill>
                  <a:srgbClr val="5B9BD5">
                    <a:lumMod val="50000"/>
                  </a:srgbClr>
                </a:solidFill>
                <a:latin typeface="Baskerville Old Face" panose="02020602080505020303" pitchFamily="18" charset="0"/>
                <a:hlinkClick r:id="rId2"/>
              </a:rPr>
              <a:t>http://doi.org/10.1007/978-90-481-9996-9</a:t>
            </a:r>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a:solidFill>
                  <a:srgbClr val="5B9BD5">
                    <a:lumMod val="50000"/>
                  </a:srgbClr>
                </a:solidFill>
                <a:latin typeface="Baskerville Old Face" panose="02020602080505020303" pitchFamily="18" charset="0"/>
              </a:rPr>
              <a:t>Osypuk, T. </a:t>
            </a:r>
            <a:r>
              <a:rPr lang="en-US" sz="2000" dirty="0">
                <a:solidFill>
                  <a:srgbClr val="5B9BD5">
                    <a:lumMod val="50000"/>
                  </a:srgbClr>
                </a:solidFill>
                <a:latin typeface="Baskerville Old Face" panose="02020602080505020303" pitchFamily="18" charset="0"/>
              </a:rPr>
              <a:t>L., Bates, L. M., &amp; Acevedo-Garcia, D. (2010). Another Mexican birthweight paradox? The role of residential enclaves and neighborhood poverty in the birthweight of Mexican-origin infants. Social Science and Medicine, 70(4), 550–560. </a:t>
            </a:r>
            <a:r>
              <a:rPr lang="en-US" sz="2000" dirty="0">
                <a:solidFill>
                  <a:srgbClr val="5B9BD5">
                    <a:lumMod val="50000"/>
                  </a:srgbClr>
                </a:solidFill>
                <a:latin typeface="Baskerville Old Face" panose="02020602080505020303" pitchFamily="18" charset="0"/>
                <a:hlinkClick r:id="rId3"/>
              </a:rPr>
              <a:t>http://</a:t>
            </a:r>
            <a:r>
              <a:rPr lang="en-US" sz="2000" dirty="0">
                <a:solidFill>
                  <a:srgbClr val="5B9BD5">
                    <a:lumMod val="50000"/>
                  </a:srgbClr>
                </a:solidFill>
                <a:latin typeface="Baskerville Old Face" panose="02020602080505020303" pitchFamily="18" charset="0"/>
                <a:hlinkClick r:id="rId3"/>
              </a:rPr>
              <a:t>doi.org/10.1016/j.socscimed.2009.10.034</a:t>
            </a: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a:solidFill>
                  <a:srgbClr val="5B9BD5">
                    <a:lumMod val="50000"/>
                  </a:srgbClr>
                </a:solidFill>
                <a:latin typeface="Baskerville Old Face" panose="02020602080505020303" pitchFamily="18" charset="0"/>
              </a:rPr>
              <a:t>Osypuk, T. </a:t>
            </a:r>
            <a:r>
              <a:rPr lang="en-US" sz="2000" dirty="0">
                <a:solidFill>
                  <a:srgbClr val="5B9BD5">
                    <a:lumMod val="50000"/>
                  </a:srgbClr>
                </a:solidFill>
                <a:latin typeface="Baskerville Old Face" panose="02020602080505020303" pitchFamily="18" charset="0"/>
              </a:rPr>
              <a:t>L., </a:t>
            </a:r>
            <a:r>
              <a:rPr lang="en-US" sz="2000" dirty="0" err="1">
                <a:solidFill>
                  <a:srgbClr val="5B9BD5">
                    <a:lumMod val="50000"/>
                  </a:srgbClr>
                </a:solidFill>
                <a:latin typeface="Baskerville Old Face" panose="02020602080505020303" pitchFamily="18" charset="0"/>
              </a:rPr>
              <a:t>Diez</a:t>
            </a:r>
            <a:r>
              <a:rPr lang="en-US" sz="2000" dirty="0">
                <a:solidFill>
                  <a:srgbClr val="5B9BD5">
                    <a:lumMod val="50000"/>
                  </a:srgbClr>
                </a:solidFill>
                <a:latin typeface="Baskerville Old Face" panose="02020602080505020303" pitchFamily="18" charset="0"/>
              </a:rPr>
              <a:t> Roux, A. V., Hadley, C., &amp; </a:t>
            </a:r>
            <a:r>
              <a:rPr lang="en-US" sz="2000" dirty="0" err="1">
                <a:solidFill>
                  <a:srgbClr val="5B9BD5">
                    <a:lumMod val="50000"/>
                  </a:srgbClr>
                </a:solidFill>
                <a:latin typeface="Baskerville Old Face" panose="02020602080505020303" pitchFamily="18" charset="0"/>
              </a:rPr>
              <a:t>Kandula</a:t>
            </a:r>
            <a:r>
              <a:rPr lang="en-US" sz="2000" dirty="0">
                <a:solidFill>
                  <a:srgbClr val="5B9BD5">
                    <a:lumMod val="50000"/>
                  </a:srgbClr>
                </a:solidFill>
                <a:latin typeface="Baskerville Old Face" panose="02020602080505020303" pitchFamily="18" charset="0"/>
              </a:rPr>
              <a:t>, N. R. (2009). Are immigrant enclaves healthy places to live? The Multi-ethnic Study of Atherosclerosis. Social Science and Medicine, 69(1), 110–120. </a:t>
            </a:r>
            <a:r>
              <a:rPr lang="en-US" sz="2000" dirty="0">
                <a:solidFill>
                  <a:srgbClr val="5B9BD5">
                    <a:lumMod val="50000"/>
                  </a:srgbClr>
                </a:solidFill>
                <a:latin typeface="Baskerville Old Face" panose="02020602080505020303" pitchFamily="18" charset="0"/>
                <a:hlinkClick r:id="rId4"/>
              </a:rPr>
              <a:t>http://</a:t>
            </a:r>
            <a:r>
              <a:rPr lang="en-US" sz="2000" dirty="0" smtClean="0">
                <a:solidFill>
                  <a:srgbClr val="5B9BD5">
                    <a:lumMod val="50000"/>
                  </a:srgbClr>
                </a:solidFill>
                <a:latin typeface="Baskerville Old Face" panose="02020602080505020303" pitchFamily="18" charset="0"/>
                <a:hlinkClick r:id="rId4"/>
              </a:rPr>
              <a:t>doi.org/10.1016/j.socscimed.2009.04.010</a:t>
            </a:r>
            <a:endParaRPr lang="en-US" sz="2000" dirty="0" smtClean="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a:solidFill>
                  <a:srgbClr val="5B9BD5">
                    <a:lumMod val="50000"/>
                  </a:srgbClr>
                </a:solidFill>
                <a:latin typeface="Baskerville Old Face" panose="02020602080505020303" pitchFamily="18" charset="0"/>
              </a:rPr>
              <a:t>Phelan, J. C., Link, B. G., &amp; </a:t>
            </a:r>
            <a:r>
              <a:rPr lang="en-US" sz="2000" dirty="0" err="1">
                <a:solidFill>
                  <a:srgbClr val="5B9BD5">
                    <a:lumMod val="50000"/>
                  </a:srgbClr>
                </a:solidFill>
                <a:latin typeface="Baskerville Old Face" panose="02020602080505020303" pitchFamily="18" charset="0"/>
              </a:rPr>
              <a:t>Tehranifar</a:t>
            </a:r>
            <a:r>
              <a:rPr lang="en-US" sz="2000" dirty="0">
                <a:solidFill>
                  <a:srgbClr val="5B9BD5">
                    <a:lumMod val="50000"/>
                  </a:srgbClr>
                </a:solidFill>
                <a:latin typeface="Baskerville Old Face" panose="02020602080505020303" pitchFamily="18" charset="0"/>
              </a:rPr>
              <a:t>, P. (2010). Social conditions as fundamental causes of health inequalities: theory, evidence, and policy implications. Journal of Health and Social Behavior, 51 </a:t>
            </a:r>
            <a:r>
              <a:rPr lang="en-US" sz="2000" dirty="0" err="1">
                <a:solidFill>
                  <a:srgbClr val="5B9BD5">
                    <a:lumMod val="50000"/>
                  </a:srgbClr>
                </a:solidFill>
                <a:latin typeface="Baskerville Old Face" panose="02020602080505020303" pitchFamily="18" charset="0"/>
              </a:rPr>
              <a:t>Suppl</a:t>
            </a:r>
            <a:r>
              <a:rPr lang="en-US" sz="2000" dirty="0">
                <a:solidFill>
                  <a:srgbClr val="5B9BD5">
                    <a:lumMod val="50000"/>
                  </a:srgbClr>
                </a:solidFill>
                <a:latin typeface="Baskerville Old Face" panose="02020602080505020303" pitchFamily="18" charset="0"/>
              </a:rPr>
              <a:t>, S28–S40. </a:t>
            </a:r>
            <a:r>
              <a:rPr lang="en-US" sz="2000" dirty="0">
                <a:solidFill>
                  <a:srgbClr val="5B9BD5">
                    <a:lumMod val="50000"/>
                  </a:srgbClr>
                </a:solidFill>
                <a:latin typeface="Baskerville Old Face" panose="02020602080505020303" pitchFamily="18" charset="0"/>
                <a:hlinkClick r:id="rId5"/>
              </a:rPr>
              <a:t>http://doi.org/10.1177/0022146510383498</a:t>
            </a:r>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p:txBody>
      </p:sp>
    </p:spTree>
    <p:extLst>
      <p:ext uri="{BB962C8B-B14F-4D97-AF65-F5344CB8AC3E}">
        <p14:creationId xmlns:p14="http://schemas.microsoft.com/office/powerpoint/2010/main" val="3975047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9954A3-9DFD-4C44-94BA-B95130A3BA1C}" type="slidenum">
              <a:rPr lang="en-US" smtClean="0"/>
              <a:t>29</a:t>
            </a:fld>
            <a:endParaRPr lang="en-US" dirty="0"/>
          </a:p>
        </p:txBody>
      </p:sp>
      <p:sp>
        <p:nvSpPr>
          <p:cNvPr id="9"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2" name="Rectangle 1"/>
          <p:cNvSpPr/>
          <p:nvPr/>
        </p:nvSpPr>
        <p:spPr>
          <a:xfrm>
            <a:off x="591014" y="501804"/>
            <a:ext cx="11262731" cy="6232475"/>
          </a:xfrm>
          <a:prstGeom prst="rect">
            <a:avLst/>
          </a:prstGeom>
        </p:spPr>
        <p:txBody>
          <a:bodyPr wrap="square">
            <a:spAutoFit/>
          </a:bodyPr>
          <a:lstStyle/>
          <a:p>
            <a:pPr marL="342900" indent="-342900">
              <a:spcBef>
                <a:spcPts val="1000"/>
              </a:spcBef>
              <a:buClr>
                <a:schemeClr val="accent1"/>
              </a:buClr>
              <a:buSzPct val="80000"/>
              <a:buFont typeface="Wingdings 3" charset="2"/>
              <a:buChar char=""/>
            </a:pPr>
            <a:endParaRPr lang="en-US" sz="2000" dirty="0">
              <a:solidFill>
                <a:srgbClr val="5B9BD5">
                  <a:lumMod val="50000"/>
                </a:srgbClr>
              </a:solidFill>
              <a:latin typeface="Baskerville Old Face" panose="02020602080505020303" pitchFamily="18" charset="0"/>
            </a:endParaRPr>
          </a:p>
          <a:p>
            <a:pPr algn="ctr">
              <a:spcBef>
                <a:spcPts val="1000"/>
              </a:spcBef>
              <a:buClr>
                <a:schemeClr val="accent1"/>
              </a:buClr>
              <a:buSzPct val="80000"/>
            </a:pPr>
            <a:r>
              <a:rPr lang="en-US" sz="2900" b="1" dirty="0">
                <a:solidFill>
                  <a:srgbClr val="5B9BD5">
                    <a:lumMod val="50000"/>
                  </a:srgbClr>
                </a:solidFill>
                <a:latin typeface="Baskerville Old Face" panose="02020602080505020303" pitchFamily="18" charset="0"/>
                <a:ea typeface="+mj-ea"/>
                <a:cs typeface="+mj-cs"/>
              </a:rPr>
              <a:t>References</a:t>
            </a:r>
            <a:endParaRPr lang="en-US" sz="2900" b="1" dirty="0">
              <a:solidFill>
                <a:srgbClr val="5B9BD5">
                  <a:lumMod val="50000"/>
                </a:srgbClr>
              </a:solidFill>
              <a:latin typeface="Baskerville Old Face" panose="02020602080505020303" pitchFamily="18" charset="0"/>
              <a:ea typeface="+mj-ea"/>
              <a:cs typeface="+mj-cs"/>
            </a:endParaRPr>
          </a:p>
          <a:p>
            <a:pPr marL="342900" indent="-342900">
              <a:spcBef>
                <a:spcPts val="1000"/>
              </a:spcBef>
              <a:buClr>
                <a:schemeClr val="accent1"/>
              </a:buClr>
              <a:buSzPct val="80000"/>
              <a:buFont typeface="Wingdings 3" charset="2"/>
              <a:buChar char=""/>
            </a:pPr>
            <a:r>
              <a:rPr lang="en-US" sz="2000" dirty="0" err="1" smtClean="0">
                <a:solidFill>
                  <a:srgbClr val="5B9BD5">
                    <a:lumMod val="50000"/>
                  </a:srgbClr>
                </a:solidFill>
                <a:latin typeface="Baskerville Old Face" panose="02020602080505020303" pitchFamily="18" charset="0"/>
              </a:rPr>
              <a:t>Poortinga</a:t>
            </a:r>
            <a:r>
              <a:rPr lang="en-US" sz="2000" dirty="0">
                <a:solidFill>
                  <a:srgbClr val="5B9BD5">
                    <a:lumMod val="50000"/>
                  </a:srgbClr>
                </a:solidFill>
                <a:latin typeface="Baskerville Old Face" panose="02020602080505020303" pitchFamily="18" charset="0"/>
              </a:rPr>
              <a:t>, W. (2006). Do health behaviors mediate the association between social capital and health? Preventive Medicine. Retrieved from </a:t>
            </a:r>
            <a:r>
              <a:rPr lang="en-US" sz="2000" dirty="0">
                <a:solidFill>
                  <a:srgbClr val="5B9BD5">
                    <a:lumMod val="50000"/>
                  </a:srgbClr>
                </a:solidFill>
                <a:latin typeface="Baskerville Old Face" panose="02020602080505020303" pitchFamily="18" charset="0"/>
                <a:hlinkClick r:id="rId2"/>
              </a:rPr>
              <a:t>http://</a:t>
            </a:r>
            <a:r>
              <a:rPr lang="en-US" sz="2000" dirty="0">
                <a:solidFill>
                  <a:srgbClr val="5B9BD5">
                    <a:lumMod val="50000"/>
                  </a:srgbClr>
                </a:solidFill>
                <a:latin typeface="Baskerville Old Face" panose="02020602080505020303" pitchFamily="18" charset="0"/>
                <a:hlinkClick r:id="rId2"/>
              </a:rPr>
              <a:t>www.sciencedirect.com/science/article/pii/S0091743506002623</a:t>
            </a: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smtClean="0">
                <a:solidFill>
                  <a:srgbClr val="5B9BD5">
                    <a:lumMod val="50000"/>
                  </a:srgbClr>
                </a:solidFill>
                <a:latin typeface="Baskerville Old Face" panose="02020602080505020303" pitchFamily="18" charset="0"/>
              </a:rPr>
              <a:t>Portes</a:t>
            </a:r>
            <a:r>
              <a:rPr lang="en-US" sz="2000" dirty="0">
                <a:solidFill>
                  <a:srgbClr val="5B9BD5">
                    <a:lumMod val="50000"/>
                  </a:srgbClr>
                </a:solidFill>
                <a:latin typeface="Baskerville Old Face" panose="02020602080505020303" pitchFamily="18" charset="0"/>
              </a:rPr>
              <a:t>, A., &amp; </a:t>
            </a:r>
            <a:r>
              <a:rPr lang="en-US" sz="2000" dirty="0" err="1">
                <a:solidFill>
                  <a:srgbClr val="5B9BD5">
                    <a:lumMod val="50000"/>
                  </a:srgbClr>
                </a:solidFill>
                <a:latin typeface="Baskerville Old Face" panose="02020602080505020303" pitchFamily="18" charset="0"/>
              </a:rPr>
              <a:t>Landolt</a:t>
            </a:r>
            <a:r>
              <a:rPr lang="en-US" sz="2000" dirty="0">
                <a:solidFill>
                  <a:srgbClr val="5B9BD5">
                    <a:lumMod val="50000"/>
                  </a:srgbClr>
                </a:solidFill>
                <a:latin typeface="Baskerville Old Face" panose="02020602080505020303" pitchFamily="18" charset="0"/>
              </a:rPr>
              <a:t>, P. (2002). The Downside of Social Capital. East, 82, 30–32. </a:t>
            </a:r>
            <a:r>
              <a:rPr lang="en-US" sz="2000" dirty="0">
                <a:solidFill>
                  <a:srgbClr val="5B9BD5">
                    <a:lumMod val="50000"/>
                  </a:srgbClr>
                </a:solidFill>
                <a:latin typeface="Baskerville Old Face" panose="02020602080505020303" pitchFamily="18" charset="0"/>
                <a:hlinkClick r:id="rId3"/>
              </a:rPr>
              <a:t>http://doi.org/citeulike-article-id:1288387</a:t>
            </a: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smtClean="0">
                <a:solidFill>
                  <a:srgbClr val="5B9BD5">
                    <a:lumMod val="50000"/>
                  </a:srgbClr>
                </a:solidFill>
                <a:latin typeface="Baskerville Old Face" panose="02020602080505020303" pitchFamily="18" charset="0"/>
              </a:rPr>
              <a:t>Rosenfeld</a:t>
            </a:r>
            <a:r>
              <a:rPr lang="en-US" sz="2000" dirty="0">
                <a:solidFill>
                  <a:srgbClr val="5B9BD5">
                    <a:lumMod val="50000"/>
                  </a:srgbClr>
                </a:solidFill>
                <a:latin typeface="Baskerville Old Face" panose="02020602080505020303" pitchFamily="18" charset="0"/>
              </a:rPr>
              <a:t>, R., </a:t>
            </a:r>
            <a:r>
              <a:rPr lang="en-US" sz="2000" dirty="0" err="1">
                <a:solidFill>
                  <a:srgbClr val="5B9BD5">
                    <a:lumMod val="50000"/>
                  </a:srgbClr>
                </a:solidFill>
                <a:latin typeface="Baskerville Old Face" panose="02020602080505020303" pitchFamily="18" charset="0"/>
              </a:rPr>
              <a:t>Messner</a:t>
            </a:r>
            <a:r>
              <a:rPr lang="en-US" sz="2000" dirty="0">
                <a:solidFill>
                  <a:srgbClr val="5B9BD5">
                    <a:lumMod val="50000"/>
                  </a:srgbClr>
                </a:solidFill>
                <a:latin typeface="Baskerville Old Face" panose="02020602080505020303" pitchFamily="18" charset="0"/>
              </a:rPr>
              <a:t>, S. F., &amp; </a:t>
            </a:r>
            <a:r>
              <a:rPr lang="en-US" sz="2000" dirty="0" err="1">
                <a:solidFill>
                  <a:srgbClr val="5B9BD5">
                    <a:lumMod val="50000"/>
                  </a:srgbClr>
                </a:solidFill>
                <a:latin typeface="Baskerville Old Face" panose="02020602080505020303" pitchFamily="18" charset="0"/>
              </a:rPr>
              <a:t>Baumer</a:t>
            </a:r>
            <a:r>
              <a:rPr lang="en-US" sz="2000" dirty="0">
                <a:solidFill>
                  <a:srgbClr val="5B9BD5">
                    <a:lumMod val="50000"/>
                  </a:srgbClr>
                </a:solidFill>
                <a:latin typeface="Baskerville Old Face" panose="02020602080505020303" pitchFamily="18" charset="0"/>
              </a:rPr>
              <a:t>, E. P. (2005). Social Capital and Homicide Richard Rosenfeld; Steven F. </a:t>
            </a:r>
            <a:r>
              <a:rPr lang="en-US" sz="2000" dirty="0" err="1">
                <a:solidFill>
                  <a:srgbClr val="5B9BD5">
                    <a:lumMod val="50000"/>
                  </a:srgbClr>
                </a:solidFill>
                <a:latin typeface="Baskerville Old Face" panose="02020602080505020303" pitchFamily="18" charset="0"/>
              </a:rPr>
              <a:t>Messner</a:t>
            </a:r>
            <a:r>
              <a:rPr lang="en-US" sz="2000" dirty="0">
                <a:solidFill>
                  <a:srgbClr val="5B9BD5">
                    <a:lumMod val="50000"/>
                  </a:srgbClr>
                </a:solidFill>
                <a:latin typeface="Baskerville Old Face" panose="02020602080505020303" pitchFamily="18" charset="0"/>
              </a:rPr>
              <a:t>; Eric P. </a:t>
            </a:r>
            <a:r>
              <a:rPr lang="en-US" sz="2000" dirty="0" err="1">
                <a:solidFill>
                  <a:srgbClr val="5B9BD5">
                    <a:lumMod val="50000"/>
                  </a:srgbClr>
                </a:solidFill>
                <a:latin typeface="Baskerville Old Face" panose="02020602080505020303" pitchFamily="18" charset="0"/>
              </a:rPr>
              <a:t>Baumer</a:t>
            </a:r>
            <a:r>
              <a:rPr lang="en-US" sz="2000" dirty="0">
                <a:solidFill>
                  <a:srgbClr val="5B9BD5">
                    <a:lumMod val="50000"/>
                  </a:srgbClr>
                </a:solidFill>
                <a:latin typeface="Baskerville Old Face" panose="02020602080505020303" pitchFamily="18" charset="0"/>
              </a:rPr>
              <a:t>, 80(1), 283–310.</a:t>
            </a:r>
          </a:p>
          <a:p>
            <a:pPr marL="342900" indent="-342900">
              <a:spcBef>
                <a:spcPts val="1000"/>
              </a:spcBef>
              <a:buClr>
                <a:schemeClr val="accent1"/>
              </a:buClr>
              <a:buSzPct val="80000"/>
              <a:buFont typeface="Wingdings 3" charset="2"/>
              <a:buChar char=""/>
            </a:pPr>
            <a:r>
              <a:rPr lang="en-US" sz="2000" dirty="0">
                <a:solidFill>
                  <a:srgbClr val="5B9BD5">
                    <a:lumMod val="50000"/>
                  </a:srgbClr>
                </a:solidFill>
                <a:latin typeface="Baskerville Old Face" panose="02020602080505020303" pitchFamily="18" charset="0"/>
              </a:rPr>
              <a:t>Yip, W., Subramanian, S., &amp; Mitchell, A. (2007). Does social capital enhance health and well-being? Evidence from rural China. Social Science &amp;  …. Retrieved from </a:t>
            </a:r>
            <a:r>
              <a:rPr lang="en-US" sz="2000" dirty="0">
                <a:solidFill>
                  <a:srgbClr val="5B9BD5">
                    <a:lumMod val="50000"/>
                  </a:srgbClr>
                </a:solidFill>
                <a:latin typeface="Baskerville Old Face" panose="02020602080505020303" pitchFamily="18" charset="0"/>
                <a:hlinkClick r:id="rId4"/>
              </a:rPr>
              <a:t>http://</a:t>
            </a:r>
            <a:r>
              <a:rPr lang="en-US" sz="2000" dirty="0">
                <a:solidFill>
                  <a:srgbClr val="5B9BD5">
                    <a:lumMod val="50000"/>
                  </a:srgbClr>
                </a:solidFill>
                <a:latin typeface="Baskerville Old Face" panose="02020602080505020303" pitchFamily="18" charset="0"/>
                <a:hlinkClick r:id="rId4"/>
              </a:rPr>
              <a:t>www.sciencedirect.com/science/article/pii/S0277953606004382</a:t>
            </a:r>
            <a:endParaRPr lang="en-US" sz="2000" dirty="0">
              <a:solidFill>
                <a:srgbClr val="5B9BD5">
                  <a:lumMod val="50000"/>
                </a:srgbClr>
              </a:solidFill>
              <a:latin typeface="Baskerville Old Face" panose="02020602080505020303" pitchFamily="18" charset="0"/>
            </a:endParaRPr>
          </a:p>
          <a:p>
            <a:pPr marL="342900" indent="-342900">
              <a:spcBef>
                <a:spcPts val="1000"/>
              </a:spcBef>
              <a:buClr>
                <a:schemeClr val="accent1"/>
              </a:buClr>
              <a:buSzPct val="80000"/>
              <a:buFont typeface="Wingdings 3" charset="2"/>
              <a:buChar char=""/>
            </a:pPr>
            <a:r>
              <a:rPr lang="en-US" sz="2000" dirty="0" smtClean="0">
                <a:solidFill>
                  <a:srgbClr val="5B9BD5">
                    <a:lumMod val="50000"/>
                  </a:srgbClr>
                </a:solidFill>
                <a:latin typeface="Baskerville Old Face" panose="02020602080505020303" pitchFamily="18" charset="0"/>
              </a:rPr>
              <a:t>Yip</a:t>
            </a:r>
            <a:r>
              <a:rPr lang="en-US" sz="2000" dirty="0">
                <a:solidFill>
                  <a:srgbClr val="5B9BD5">
                    <a:lumMod val="50000"/>
                  </a:srgbClr>
                </a:solidFill>
                <a:latin typeface="Baskerville Old Face" panose="02020602080505020303" pitchFamily="18" charset="0"/>
              </a:rPr>
              <a:t>, W., Subramanian, S., &amp; Mitchell, A. </a:t>
            </a:r>
            <a:r>
              <a:rPr lang="en-US" sz="2000" dirty="0">
                <a:solidFill>
                  <a:srgbClr val="5B9BD5">
                    <a:lumMod val="50000"/>
                  </a:srgbClr>
                </a:solidFill>
                <a:latin typeface="Baskerville Old Face" panose="02020602080505020303" pitchFamily="18" charset="0"/>
              </a:rPr>
              <a:t>(2007). Does social capital enhance health and well-being? Evidence from rural China. Social Science &amp;  …. Retrieved from http://www.sciencedirect.com/science/article/pii/S0277953606004382</a:t>
            </a:r>
          </a:p>
          <a:p>
            <a:endParaRPr lang="en-US" sz="2000" dirty="0">
              <a:solidFill>
                <a:srgbClr val="5B9BD5">
                  <a:lumMod val="50000"/>
                </a:srgbClr>
              </a:solidFill>
              <a:latin typeface="Baskerville Old Face" panose="02020602080505020303" pitchFamily="18" charset="0"/>
            </a:endParaRPr>
          </a:p>
          <a:p>
            <a:endParaRPr lang="en-US" sz="2000" dirty="0">
              <a:solidFill>
                <a:srgbClr val="5B9BD5">
                  <a:lumMod val="50000"/>
                </a:srgbClr>
              </a:solidFill>
              <a:latin typeface="Baskerville Old Face" panose="02020602080505020303" pitchFamily="18" charset="0"/>
            </a:endParaRPr>
          </a:p>
          <a:p>
            <a:r>
              <a:rPr lang="en-US" sz="2000" dirty="0">
                <a:solidFill>
                  <a:srgbClr val="5B9BD5">
                    <a:lumMod val="50000"/>
                  </a:srgbClr>
                </a:solidFill>
                <a:latin typeface="Baskerville Old Face" panose="02020602080505020303" pitchFamily="18" charset="0"/>
              </a:rPr>
              <a:t> </a:t>
            </a:r>
          </a:p>
        </p:txBody>
      </p:sp>
    </p:spTree>
    <p:extLst>
      <p:ext uri="{BB962C8B-B14F-4D97-AF65-F5344CB8AC3E}">
        <p14:creationId xmlns:p14="http://schemas.microsoft.com/office/powerpoint/2010/main" val="349484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971" y="814038"/>
            <a:ext cx="5092851" cy="5825551"/>
          </a:xfrm>
        </p:spPr>
        <p:txBody>
          <a:bodyPr>
            <a:normAutofit/>
          </a:bodyPr>
          <a:lstStyle/>
          <a:p>
            <a:pPr marL="0" indent="0">
              <a:buNone/>
            </a:pPr>
            <a:endParaRPr lang="en-US" sz="1600" dirty="0"/>
          </a:p>
          <a:p>
            <a:pPr marL="0" indent="0">
              <a:buNone/>
            </a:pPr>
            <a:r>
              <a:rPr lang="en-US" sz="2000" dirty="0">
                <a:solidFill>
                  <a:srgbClr val="5B9BD5">
                    <a:lumMod val="50000"/>
                  </a:srgbClr>
                </a:solidFill>
                <a:latin typeface="Baskerville Old Face" panose="02020602080505020303" pitchFamily="18" charset="0"/>
              </a:rPr>
              <a:t>The subject I'll be speaking on regards  the </a:t>
            </a:r>
            <a:r>
              <a:rPr lang="en-US" sz="2000" b="1" dirty="0">
                <a:solidFill>
                  <a:srgbClr val="5B9BD5">
                    <a:lumMod val="50000"/>
                  </a:srgbClr>
                </a:solidFill>
                <a:latin typeface="Baskerville Old Face" panose="02020602080505020303" pitchFamily="18" charset="0"/>
              </a:rPr>
              <a:t>social determinants that play a role in shaping our lifestyle habits, and in turn our health. </a:t>
            </a:r>
            <a:endParaRPr lang="en-US" sz="2000" b="1" dirty="0" smtClean="0">
              <a:solidFill>
                <a:srgbClr val="5B9BD5">
                  <a:lumMod val="50000"/>
                </a:srgbClr>
              </a:solidFill>
              <a:latin typeface="Baskerville Old Face" panose="02020602080505020303" pitchFamily="18" charset="0"/>
            </a:endParaRPr>
          </a:p>
          <a:p>
            <a:pPr marL="0" indent="0">
              <a:buNone/>
            </a:pPr>
            <a:r>
              <a:rPr lang="en-US" sz="2000" dirty="0" smtClean="0">
                <a:solidFill>
                  <a:srgbClr val="5B9BD5">
                    <a:lumMod val="50000"/>
                  </a:srgbClr>
                </a:solidFill>
                <a:latin typeface="Baskerville Old Face" panose="02020602080505020303" pitchFamily="18" charset="0"/>
              </a:rPr>
              <a:t>These </a:t>
            </a:r>
            <a:r>
              <a:rPr lang="en-US" sz="2000" dirty="0">
                <a:solidFill>
                  <a:srgbClr val="5B9BD5">
                    <a:lumMod val="50000"/>
                  </a:srgbClr>
                </a:solidFill>
                <a:latin typeface="Baskerville Old Face" panose="02020602080505020303" pitchFamily="18" charset="0"/>
              </a:rPr>
              <a:t>criteria begin to define what it is we call our </a:t>
            </a:r>
            <a:r>
              <a:rPr lang="en-US" sz="2000" b="1" dirty="0">
                <a:solidFill>
                  <a:srgbClr val="5B9BD5">
                    <a:lumMod val="50000"/>
                  </a:srgbClr>
                </a:solidFill>
                <a:latin typeface="Baskerville Old Face" panose="02020602080505020303" pitchFamily="18" charset="0"/>
              </a:rPr>
              <a:t>social networks. </a:t>
            </a:r>
          </a:p>
        </p:txBody>
      </p:sp>
      <p:sp>
        <p:nvSpPr>
          <p:cNvPr id="5" name="Slide Number Placeholder 4"/>
          <p:cNvSpPr>
            <a:spLocks noGrp="1"/>
          </p:cNvSpPr>
          <p:nvPr>
            <p:ph type="sldNum" sz="quarter" idx="12"/>
          </p:nvPr>
        </p:nvSpPr>
        <p:spPr/>
        <p:txBody>
          <a:bodyPr/>
          <a:lstStyle/>
          <a:p>
            <a:fld id="{519954A3-9DFD-4C44-94BA-B95130A3BA1C}" type="slidenum">
              <a:rPr lang="en-US" smtClean="0"/>
              <a:t>3</a:t>
            </a:fld>
            <a:endParaRPr lang="en-US"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9" y="3537732"/>
            <a:ext cx="6248401" cy="3320267"/>
          </a:xfrm>
          <a:prstGeom prst="rect">
            <a:avLst/>
          </a:prstGeom>
        </p:spPr>
      </p:pic>
      <p:sp>
        <p:nvSpPr>
          <p:cNvPr id="9" name="TextBox 8"/>
          <p:cNvSpPr txBox="1"/>
          <p:nvPr/>
        </p:nvSpPr>
        <p:spPr>
          <a:xfrm>
            <a:off x="9690410" y="4850780"/>
            <a:ext cx="1115122" cy="461665"/>
          </a:xfrm>
          <a:prstGeom prst="rect">
            <a:avLst/>
          </a:prstGeom>
          <a:noFill/>
        </p:spPr>
        <p:txBody>
          <a:bodyPr wrap="square" rtlCol="0">
            <a:spAutoFit/>
          </a:bodyPr>
          <a:lstStyle/>
          <a:p>
            <a:r>
              <a:rPr lang="en-US" sz="2400" dirty="0">
                <a:solidFill>
                  <a:srgbClr val="C00000"/>
                </a:solidFill>
                <a:latin typeface="Baskerville Old Face" panose="02020602080505020303" pitchFamily="18" charset="0"/>
              </a:rPr>
              <a:t>India</a:t>
            </a:r>
            <a:endParaRPr lang="en-US" sz="2400" dirty="0">
              <a:solidFill>
                <a:srgbClr val="C00000"/>
              </a:solidFill>
              <a:latin typeface="Baskerville Old Face" panose="02020602080505020303" pitchFamily="18" charset="0"/>
            </a:endParaRPr>
          </a:p>
        </p:txBody>
      </p:sp>
      <p:sp>
        <p:nvSpPr>
          <p:cNvPr id="10" name="TextBox 9"/>
          <p:cNvSpPr txBox="1"/>
          <p:nvPr/>
        </p:nvSpPr>
        <p:spPr>
          <a:xfrm>
            <a:off x="7136780" y="5495364"/>
            <a:ext cx="992459" cy="400110"/>
          </a:xfrm>
          <a:prstGeom prst="rect">
            <a:avLst/>
          </a:prstGeom>
          <a:noFill/>
        </p:spPr>
        <p:txBody>
          <a:bodyPr wrap="square" rtlCol="0">
            <a:spAutoFit/>
          </a:bodyPr>
          <a:lstStyle/>
          <a:p>
            <a:r>
              <a:rPr lang="en-US" sz="2000" b="1" dirty="0" smtClean="0">
                <a:solidFill>
                  <a:srgbClr val="C00000"/>
                </a:solidFill>
                <a:latin typeface="Baskerville Old Face" panose="02020602080505020303" pitchFamily="18" charset="0"/>
              </a:rPr>
              <a:t>Brazil</a:t>
            </a:r>
            <a:endParaRPr lang="en-US" sz="2000" dirty="0">
              <a:solidFill>
                <a:srgbClr val="C00000"/>
              </a:solidFill>
            </a:endParaRPr>
          </a:p>
        </p:txBody>
      </p:sp>
      <p:sp>
        <p:nvSpPr>
          <p:cNvPr id="11" name="TextBox 10"/>
          <p:cNvSpPr txBox="1"/>
          <p:nvPr/>
        </p:nvSpPr>
        <p:spPr>
          <a:xfrm>
            <a:off x="8688659" y="5224982"/>
            <a:ext cx="98130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Kenya</a:t>
            </a:r>
            <a:endParaRPr lang="en-US" dirty="0">
              <a:solidFill>
                <a:srgbClr val="C00000"/>
              </a:solidFill>
            </a:endParaRPr>
          </a:p>
        </p:txBody>
      </p:sp>
      <p:sp>
        <p:nvSpPr>
          <p:cNvPr id="12" name="TextBox 11"/>
          <p:cNvSpPr txBox="1"/>
          <p:nvPr/>
        </p:nvSpPr>
        <p:spPr>
          <a:xfrm>
            <a:off x="8545709" y="3925703"/>
            <a:ext cx="145658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Norway</a:t>
            </a:r>
            <a:endParaRPr lang="en-US" dirty="0">
              <a:solidFill>
                <a:srgbClr val="C00000"/>
              </a:solidFill>
            </a:endParaRPr>
          </a:p>
        </p:txBody>
      </p:sp>
      <p:sp>
        <p:nvSpPr>
          <p:cNvPr id="13" name="TextBox 12"/>
          <p:cNvSpPr txBox="1"/>
          <p:nvPr/>
        </p:nvSpPr>
        <p:spPr>
          <a:xfrm>
            <a:off x="8842917" y="4393580"/>
            <a:ext cx="207412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Switzerland</a:t>
            </a:r>
            <a:endParaRPr lang="en-US" dirty="0">
              <a:solidFill>
                <a:srgbClr val="C00000"/>
              </a:solidFill>
            </a:endParaRPr>
          </a:p>
        </p:txBody>
      </p:sp>
      <p:sp>
        <p:nvSpPr>
          <p:cNvPr id="14" name="TextBox 13"/>
          <p:cNvSpPr txBox="1"/>
          <p:nvPr/>
        </p:nvSpPr>
        <p:spPr>
          <a:xfrm>
            <a:off x="6768790" y="4583151"/>
            <a:ext cx="959005"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U.S</a:t>
            </a:r>
            <a:r>
              <a:rPr lang="en-US" dirty="0" smtClean="0"/>
              <a:t>.</a:t>
            </a:r>
            <a:endParaRPr lang="en-US" dirty="0"/>
          </a:p>
        </p:txBody>
      </p:sp>
      <p:sp>
        <p:nvSpPr>
          <p:cNvPr id="15" name="TextBox 14"/>
          <p:cNvSpPr txBox="1"/>
          <p:nvPr/>
        </p:nvSpPr>
        <p:spPr>
          <a:xfrm>
            <a:off x="10409664" y="5947094"/>
            <a:ext cx="178233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Australia</a:t>
            </a:r>
            <a:endParaRPr lang="en-US" dirty="0">
              <a:solidFill>
                <a:srgbClr val="C00000"/>
              </a:solidFill>
            </a:endParaRPr>
          </a:p>
        </p:txBody>
      </p:sp>
      <p:sp>
        <p:nvSpPr>
          <p:cNvPr id="1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7" name="TextBox 6"/>
          <p:cNvSpPr txBox="1"/>
          <p:nvPr/>
        </p:nvSpPr>
        <p:spPr>
          <a:xfrm>
            <a:off x="10337182" y="4305712"/>
            <a:ext cx="964580"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Japan</a:t>
            </a:r>
            <a:endParaRPr lang="en-US" b="1" dirty="0">
              <a:solidFill>
                <a:srgbClr val="C00000"/>
              </a:solidFill>
              <a:latin typeface="Baskerville Old Face" panose="02020602080505020303" pitchFamily="18" charset="0"/>
            </a:endParaRPr>
          </a:p>
        </p:txBody>
      </p:sp>
      <p:sp>
        <p:nvSpPr>
          <p:cNvPr id="18" name="TextBox 17"/>
          <p:cNvSpPr txBox="1"/>
          <p:nvPr/>
        </p:nvSpPr>
        <p:spPr>
          <a:xfrm>
            <a:off x="9723864" y="4084841"/>
            <a:ext cx="861432"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China</a:t>
            </a:r>
            <a:endParaRPr lang="en-US" dirty="0">
              <a:solidFill>
                <a:srgbClr val="C00000"/>
              </a:solidFill>
            </a:endParaRPr>
          </a:p>
        </p:txBody>
      </p:sp>
    </p:spTree>
    <p:extLst>
      <p:ext uri="{BB962C8B-B14F-4D97-AF65-F5344CB8AC3E}">
        <p14:creationId xmlns:p14="http://schemas.microsoft.com/office/powerpoint/2010/main" val="273851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971" y="814038"/>
            <a:ext cx="5092851" cy="5825551"/>
          </a:xfrm>
        </p:spPr>
        <p:txBody>
          <a:bodyPr>
            <a:noAutofit/>
          </a:bodyPr>
          <a:lstStyle/>
          <a:p>
            <a:pPr marL="0" indent="0">
              <a:buNone/>
            </a:pPr>
            <a:r>
              <a:rPr lang="en-US" sz="2000" b="1" dirty="0" smtClean="0">
                <a:solidFill>
                  <a:srgbClr val="5B9BD5">
                    <a:lumMod val="50000"/>
                  </a:srgbClr>
                </a:solidFill>
                <a:latin typeface="Baskerville Old Face" panose="02020602080505020303" pitchFamily="18" charset="0"/>
              </a:rPr>
              <a:t>Social Networks </a:t>
            </a:r>
            <a:r>
              <a:rPr lang="en-US" sz="2000" dirty="0" smtClean="0">
                <a:solidFill>
                  <a:srgbClr val="5B9BD5">
                    <a:lumMod val="50000"/>
                  </a:srgbClr>
                </a:solidFill>
                <a:latin typeface="Baskerville Old Face" panose="02020602080505020303" pitchFamily="18" charset="0"/>
              </a:rPr>
              <a:t>vary </a:t>
            </a:r>
            <a:r>
              <a:rPr lang="en-US" sz="2000" dirty="0">
                <a:solidFill>
                  <a:srgbClr val="5B9BD5">
                    <a:lumMod val="50000"/>
                  </a:srgbClr>
                </a:solidFill>
                <a:latin typeface="Baskerville Old Face" panose="02020602080505020303" pitchFamily="18" charset="0"/>
              </a:rPr>
              <a:t>in strength, in distance, in symmetry (for example, when trust is not reciprocated).  Some of our networks are bunched together, others broaden and partially </a:t>
            </a:r>
            <a:r>
              <a:rPr lang="en-US" sz="2000" dirty="0" smtClean="0">
                <a:solidFill>
                  <a:srgbClr val="5B9BD5">
                    <a:lumMod val="50000"/>
                  </a:srgbClr>
                </a:solidFill>
                <a:latin typeface="Baskerville Old Face" panose="02020602080505020303" pitchFamily="18" charset="0"/>
              </a:rPr>
              <a:t>overlap, </a:t>
            </a:r>
            <a:r>
              <a:rPr lang="en-US" sz="2000" dirty="0">
                <a:solidFill>
                  <a:srgbClr val="5B9BD5">
                    <a:lumMod val="50000"/>
                  </a:srgbClr>
                </a:solidFill>
                <a:latin typeface="Baskerville Old Face" panose="02020602080505020303" pitchFamily="18" charset="0"/>
              </a:rPr>
              <a:t>some are exclusive and span long-distant resources, and so on.  </a:t>
            </a:r>
          </a:p>
        </p:txBody>
      </p:sp>
      <p:sp>
        <p:nvSpPr>
          <p:cNvPr id="5" name="Slide Number Placeholder 4"/>
          <p:cNvSpPr>
            <a:spLocks noGrp="1"/>
          </p:cNvSpPr>
          <p:nvPr>
            <p:ph type="sldNum" sz="quarter" idx="12"/>
          </p:nvPr>
        </p:nvSpPr>
        <p:spPr/>
        <p:txBody>
          <a:bodyPr/>
          <a:lstStyle/>
          <a:p>
            <a:fld id="{519954A3-9DFD-4C44-94BA-B95130A3BA1C}" type="slidenum">
              <a:rPr lang="en-US" smtClean="0"/>
              <a:t>4</a:t>
            </a:fld>
            <a:endParaRPr lang="en-US"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9" y="3537732"/>
            <a:ext cx="6248401" cy="3320267"/>
          </a:xfrm>
          <a:prstGeom prst="rect">
            <a:avLst/>
          </a:prstGeom>
        </p:spPr>
      </p:pic>
      <p:sp>
        <p:nvSpPr>
          <p:cNvPr id="9" name="TextBox 8"/>
          <p:cNvSpPr txBox="1"/>
          <p:nvPr/>
        </p:nvSpPr>
        <p:spPr>
          <a:xfrm>
            <a:off x="9690410" y="4850780"/>
            <a:ext cx="1115122" cy="461665"/>
          </a:xfrm>
          <a:prstGeom prst="rect">
            <a:avLst/>
          </a:prstGeom>
          <a:noFill/>
        </p:spPr>
        <p:txBody>
          <a:bodyPr wrap="square" rtlCol="0">
            <a:spAutoFit/>
          </a:bodyPr>
          <a:lstStyle/>
          <a:p>
            <a:r>
              <a:rPr lang="en-US" sz="2400" dirty="0">
                <a:solidFill>
                  <a:srgbClr val="C00000"/>
                </a:solidFill>
                <a:latin typeface="Baskerville Old Face" panose="02020602080505020303" pitchFamily="18" charset="0"/>
              </a:rPr>
              <a:t>India</a:t>
            </a:r>
            <a:endParaRPr lang="en-US" sz="2400" dirty="0">
              <a:solidFill>
                <a:srgbClr val="C00000"/>
              </a:solidFill>
              <a:latin typeface="Baskerville Old Face" panose="02020602080505020303" pitchFamily="18" charset="0"/>
            </a:endParaRPr>
          </a:p>
        </p:txBody>
      </p:sp>
      <p:sp>
        <p:nvSpPr>
          <p:cNvPr id="10" name="TextBox 9"/>
          <p:cNvSpPr txBox="1"/>
          <p:nvPr/>
        </p:nvSpPr>
        <p:spPr>
          <a:xfrm>
            <a:off x="7136780" y="5495364"/>
            <a:ext cx="992459" cy="400110"/>
          </a:xfrm>
          <a:prstGeom prst="rect">
            <a:avLst/>
          </a:prstGeom>
          <a:noFill/>
        </p:spPr>
        <p:txBody>
          <a:bodyPr wrap="square" rtlCol="0">
            <a:spAutoFit/>
          </a:bodyPr>
          <a:lstStyle/>
          <a:p>
            <a:r>
              <a:rPr lang="en-US" sz="2000" b="1" dirty="0" smtClean="0">
                <a:solidFill>
                  <a:srgbClr val="C00000"/>
                </a:solidFill>
                <a:latin typeface="Baskerville Old Face" panose="02020602080505020303" pitchFamily="18" charset="0"/>
              </a:rPr>
              <a:t>Brazil</a:t>
            </a:r>
            <a:endParaRPr lang="en-US" sz="2000" dirty="0">
              <a:solidFill>
                <a:srgbClr val="C00000"/>
              </a:solidFill>
            </a:endParaRPr>
          </a:p>
        </p:txBody>
      </p:sp>
      <p:sp>
        <p:nvSpPr>
          <p:cNvPr id="11" name="TextBox 10"/>
          <p:cNvSpPr txBox="1"/>
          <p:nvPr/>
        </p:nvSpPr>
        <p:spPr>
          <a:xfrm>
            <a:off x="8688659" y="5224982"/>
            <a:ext cx="98130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Kenya</a:t>
            </a:r>
            <a:endParaRPr lang="en-US" dirty="0">
              <a:solidFill>
                <a:srgbClr val="C00000"/>
              </a:solidFill>
            </a:endParaRPr>
          </a:p>
        </p:txBody>
      </p:sp>
      <p:sp>
        <p:nvSpPr>
          <p:cNvPr id="12" name="TextBox 11"/>
          <p:cNvSpPr txBox="1"/>
          <p:nvPr/>
        </p:nvSpPr>
        <p:spPr>
          <a:xfrm>
            <a:off x="8545709" y="3925703"/>
            <a:ext cx="145658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Norway</a:t>
            </a:r>
            <a:endParaRPr lang="en-US" dirty="0">
              <a:solidFill>
                <a:srgbClr val="C00000"/>
              </a:solidFill>
            </a:endParaRPr>
          </a:p>
        </p:txBody>
      </p:sp>
      <p:sp>
        <p:nvSpPr>
          <p:cNvPr id="13" name="TextBox 12"/>
          <p:cNvSpPr txBox="1"/>
          <p:nvPr/>
        </p:nvSpPr>
        <p:spPr>
          <a:xfrm>
            <a:off x="8842917" y="4393580"/>
            <a:ext cx="207412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Switzerland</a:t>
            </a:r>
            <a:endParaRPr lang="en-US" dirty="0">
              <a:solidFill>
                <a:srgbClr val="C00000"/>
              </a:solidFill>
            </a:endParaRPr>
          </a:p>
        </p:txBody>
      </p:sp>
      <p:sp>
        <p:nvSpPr>
          <p:cNvPr id="14" name="TextBox 13"/>
          <p:cNvSpPr txBox="1"/>
          <p:nvPr/>
        </p:nvSpPr>
        <p:spPr>
          <a:xfrm>
            <a:off x="6768790" y="4583151"/>
            <a:ext cx="959005"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U.S</a:t>
            </a:r>
            <a:r>
              <a:rPr lang="en-US" dirty="0" smtClean="0"/>
              <a:t>.</a:t>
            </a:r>
            <a:endParaRPr lang="en-US" dirty="0"/>
          </a:p>
        </p:txBody>
      </p:sp>
      <p:sp>
        <p:nvSpPr>
          <p:cNvPr id="15" name="TextBox 14"/>
          <p:cNvSpPr txBox="1"/>
          <p:nvPr/>
        </p:nvSpPr>
        <p:spPr>
          <a:xfrm>
            <a:off x="10409664" y="5947094"/>
            <a:ext cx="178233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Australia</a:t>
            </a:r>
            <a:endParaRPr lang="en-US" dirty="0">
              <a:solidFill>
                <a:srgbClr val="C00000"/>
              </a:solidFill>
            </a:endParaRPr>
          </a:p>
        </p:txBody>
      </p:sp>
      <p:sp>
        <p:nvSpPr>
          <p:cNvPr id="1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7" name="TextBox 6"/>
          <p:cNvSpPr txBox="1"/>
          <p:nvPr/>
        </p:nvSpPr>
        <p:spPr>
          <a:xfrm>
            <a:off x="10337182" y="4305712"/>
            <a:ext cx="964580"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Japan</a:t>
            </a:r>
            <a:endParaRPr lang="en-US" b="1" dirty="0">
              <a:solidFill>
                <a:srgbClr val="C00000"/>
              </a:solidFill>
              <a:latin typeface="Baskerville Old Face" panose="02020602080505020303" pitchFamily="18" charset="0"/>
            </a:endParaRPr>
          </a:p>
        </p:txBody>
      </p:sp>
      <p:sp>
        <p:nvSpPr>
          <p:cNvPr id="18" name="TextBox 17"/>
          <p:cNvSpPr txBox="1"/>
          <p:nvPr/>
        </p:nvSpPr>
        <p:spPr>
          <a:xfrm>
            <a:off x="9723864" y="4084841"/>
            <a:ext cx="861432"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China</a:t>
            </a:r>
            <a:endParaRPr lang="en-US" dirty="0">
              <a:solidFill>
                <a:srgbClr val="C00000"/>
              </a:solidFill>
            </a:endParaRPr>
          </a:p>
        </p:txBody>
      </p:sp>
    </p:spTree>
    <p:extLst>
      <p:ext uri="{BB962C8B-B14F-4D97-AF65-F5344CB8AC3E}">
        <p14:creationId xmlns:p14="http://schemas.microsoft.com/office/powerpoint/2010/main" val="459210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84676" cy="1320800"/>
          </a:xfrm>
        </p:spPr>
        <p:txBody>
          <a:bodyPr>
            <a:normAutofit fontScale="90000"/>
          </a:bodyPr>
          <a:lstStyle/>
          <a:p>
            <a:r>
              <a:rPr lang="en-US" dirty="0" smtClean="0">
                <a:solidFill>
                  <a:srgbClr val="5B9BD5">
                    <a:lumMod val="50000"/>
                  </a:srgbClr>
                </a:solidFill>
                <a:latin typeface="Baskerville Old Face" panose="02020602080505020303" pitchFamily="18" charset="0"/>
              </a:rPr>
              <a:t>Daily </a:t>
            </a:r>
            <a:r>
              <a:rPr lang="en-US" dirty="0">
                <a:solidFill>
                  <a:srgbClr val="5B9BD5">
                    <a:lumMod val="50000"/>
                  </a:srgbClr>
                </a:solidFill>
                <a:latin typeface="Baskerville Old Face" panose="02020602080505020303" pitchFamily="18" charset="0"/>
              </a:rPr>
              <a:t>social </a:t>
            </a:r>
            <a:r>
              <a:rPr lang="en-US" dirty="0" smtClean="0">
                <a:solidFill>
                  <a:srgbClr val="5B9BD5">
                    <a:lumMod val="50000"/>
                  </a:srgbClr>
                </a:solidFill>
                <a:latin typeface="Baskerville Old Face" panose="02020602080505020303" pitchFamily="18" charset="0"/>
              </a:rPr>
              <a:t>lives and the cultural </a:t>
            </a:r>
            <a:r>
              <a:rPr lang="en-US" dirty="0">
                <a:solidFill>
                  <a:srgbClr val="5B9BD5">
                    <a:lumMod val="50000"/>
                  </a:srgbClr>
                </a:solidFill>
                <a:latin typeface="Baskerville Old Face" panose="02020602080505020303" pitchFamily="18" charset="0"/>
              </a:rPr>
              <a:t>diversity of social beliefs, norms, and behaviors around aging</a:t>
            </a:r>
            <a:br>
              <a:rPr lang="en-US" dirty="0">
                <a:solidFill>
                  <a:srgbClr val="5B9BD5">
                    <a:lumMod val="50000"/>
                  </a:srgbClr>
                </a:solidFill>
                <a:latin typeface="Baskerville Old Face" panose="02020602080505020303" pitchFamily="18" charset="0"/>
              </a:rPr>
            </a:br>
            <a:endParaRPr lang="en-US" dirty="0"/>
          </a:p>
        </p:txBody>
      </p:sp>
      <p:sp>
        <p:nvSpPr>
          <p:cNvPr id="3" name="Content Placeholder 2"/>
          <p:cNvSpPr>
            <a:spLocks noGrp="1"/>
          </p:cNvSpPr>
          <p:nvPr>
            <p:ph idx="1"/>
          </p:nvPr>
        </p:nvSpPr>
        <p:spPr>
          <a:xfrm>
            <a:off x="677334" y="2160589"/>
            <a:ext cx="10607700" cy="3880773"/>
          </a:xfrm>
        </p:spPr>
        <p:txBody>
          <a:bodyPr>
            <a:noAutofit/>
          </a:bodyPr>
          <a:lstStyle/>
          <a:p>
            <a:endParaRPr lang="en-US" dirty="0" smtClean="0">
              <a:solidFill>
                <a:srgbClr val="5B9BD5">
                  <a:lumMod val="50000"/>
                </a:srgbClr>
              </a:solidFill>
              <a:latin typeface="Baskerville Old Face" panose="02020602080505020303" pitchFamily="18" charset="0"/>
            </a:endParaRPr>
          </a:p>
          <a:p>
            <a:r>
              <a:rPr lang="en-US" dirty="0" smtClean="0">
                <a:solidFill>
                  <a:srgbClr val="5B9BD5">
                    <a:lumMod val="50000"/>
                  </a:srgbClr>
                </a:solidFill>
                <a:latin typeface="Baskerville Old Face" panose="02020602080505020303" pitchFamily="18" charset="0"/>
              </a:rPr>
              <a:t>So</a:t>
            </a:r>
            <a:r>
              <a:rPr lang="en-US" dirty="0">
                <a:solidFill>
                  <a:srgbClr val="5B9BD5">
                    <a:lumMod val="50000"/>
                  </a:srgbClr>
                </a:solidFill>
                <a:latin typeface="Baskerville Old Face" panose="02020602080505020303" pitchFamily="18" charset="0"/>
              </a:rPr>
              <a:t>, what </a:t>
            </a:r>
            <a:r>
              <a:rPr lang="en-US" b="1" dirty="0">
                <a:solidFill>
                  <a:srgbClr val="5B9BD5">
                    <a:lumMod val="50000"/>
                  </a:srgbClr>
                </a:solidFill>
                <a:latin typeface="Baskerville Old Face" panose="02020602080505020303" pitchFamily="18" charset="0"/>
              </a:rPr>
              <a:t>role do social networks and the dynamics of daily social lives look like? </a:t>
            </a:r>
            <a:endParaRPr lang="en-US" b="1" dirty="0" smtClean="0">
              <a:solidFill>
                <a:srgbClr val="5B9BD5">
                  <a:lumMod val="50000"/>
                </a:srgbClr>
              </a:solidFill>
              <a:latin typeface="Baskerville Old Face" panose="02020602080505020303" pitchFamily="18" charset="0"/>
            </a:endParaRPr>
          </a:p>
          <a:p>
            <a:r>
              <a:rPr lang="en-US" b="1" dirty="0" smtClean="0">
                <a:solidFill>
                  <a:srgbClr val="5B9BD5">
                    <a:lumMod val="50000"/>
                  </a:srgbClr>
                </a:solidFill>
                <a:latin typeface="Baskerville Old Face" panose="02020602080505020303" pitchFamily="18" charset="0"/>
              </a:rPr>
              <a:t>Western </a:t>
            </a:r>
            <a:r>
              <a:rPr lang="en-US" b="1" dirty="0">
                <a:solidFill>
                  <a:srgbClr val="5B9BD5">
                    <a:lumMod val="50000"/>
                  </a:srgbClr>
                </a:solidFill>
                <a:latin typeface="Baskerville Old Face" panose="02020602080505020303" pitchFamily="18" charset="0"/>
              </a:rPr>
              <a:t>versus Eastern cultures, and the valuing of individuality versus valuing of community</a:t>
            </a:r>
            <a:r>
              <a:rPr lang="en-US" dirty="0">
                <a:solidFill>
                  <a:srgbClr val="5B9BD5">
                    <a:lumMod val="50000"/>
                  </a:srgbClr>
                </a:solidFill>
                <a:latin typeface="Baskerville Old Face" panose="02020602080505020303" pitchFamily="18" charset="0"/>
              </a:rPr>
              <a:t>--a vivid set of examples were provided by Dr. </a:t>
            </a:r>
            <a:r>
              <a:rPr lang="en-US" dirty="0" err="1">
                <a:solidFill>
                  <a:srgbClr val="5B9BD5">
                    <a:lumMod val="50000"/>
                  </a:srgbClr>
                </a:solidFill>
                <a:latin typeface="Baskerville Old Face" panose="02020602080505020303" pitchFamily="18" charset="0"/>
              </a:rPr>
              <a:t>Ziarat</a:t>
            </a:r>
            <a:r>
              <a:rPr lang="en-US" dirty="0">
                <a:solidFill>
                  <a:srgbClr val="5B9BD5">
                    <a:lumMod val="50000"/>
                  </a:srgbClr>
                </a:solidFill>
                <a:latin typeface="Baskerville Old Face" panose="02020602080505020303" pitchFamily="18" charset="0"/>
              </a:rPr>
              <a:t> Hossein's presentation, entitled,  “Changing Age Structure and Cultural Perspectives on Aging – Contexts of Family and Care”. </a:t>
            </a:r>
          </a:p>
        </p:txBody>
      </p:sp>
      <p:sp>
        <p:nvSpPr>
          <p:cNvPr id="4" name="Slide Number Placeholder 3"/>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353700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750" y="814039"/>
            <a:ext cx="5092851" cy="5825551"/>
          </a:xfrm>
        </p:spPr>
        <p:txBody>
          <a:bodyPr>
            <a:normAutofit/>
          </a:bodyPr>
          <a:lstStyle/>
          <a:p>
            <a:r>
              <a:rPr lang="en-US" sz="1600" b="1" dirty="0">
                <a:solidFill>
                  <a:srgbClr val="C00000"/>
                </a:solidFill>
                <a:latin typeface="Baskerville Old Face" panose="02020602080505020303" pitchFamily="18" charset="0"/>
              </a:rPr>
              <a:t>Switzerland</a:t>
            </a:r>
            <a:r>
              <a:rPr lang="en-US" sz="1600" dirty="0">
                <a:solidFill>
                  <a:srgbClr val="C00000"/>
                </a:solidFill>
                <a:latin typeface="Baskerville Old Face" panose="02020602080505020303" pitchFamily="18" charset="0"/>
              </a:rPr>
              <a:t>: </a:t>
            </a:r>
            <a:r>
              <a:rPr lang="en-US" sz="1600" dirty="0" smtClean="0">
                <a:solidFill>
                  <a:schemeClr val="accent2">
                    <a:lumMod val="50000"/>
                  </a:schemeClr>
                </a:solidFill>
                <a:latin typeface="Baskerville Old Face" panose="02020602080505020303" pitchFamily="18" charset="0"/>
              </a:rPr>
              <a:t>Life Expectancy </a:t>
            </a:r>
            <a:r>
              <a:rPr lang="en-US" sz="1600" dirty="0">
                <a:solidFill>
                  <a:schemeClr val="accent2">
                    <a:lumMod val="50000"/>
                  </a:schemeClr>
                </a:solidFill>
                <a:latin typeface="Baskerville Old Face" panose="02020602080505020303" pitchFamily="18" charset="0"/>
              </a:rPr>
              <a:t>is 83 years old; </a:t>
            </a:r>
          </a:p>
          <a:p>
            <a:r>
              <a:rPr lang="en-US" sz="1600" b="1" dirty="0">
                <a:solidFill>
                  <a:srgbClr val="C00000"/>
                </a:solidFill>
                <a:latin typeface="Baskerville Old Face" panose="02020602080505020303" pitchFamily="18" charset="0"/>
              </a:rPr>
              <a:t>Norwegians</a:t>
            </a:r>
            <a:r>
              <a:rPr lang="en-US" sz="1600" dirty="0">
                <a:solidFill>
                  <a:srgbClr val="C00000"/>
                </a:solidFill>
                <a:latin typeface="Baskerville Old Face" panose="02020602080505020303" pitchFamily="18" charset="0"/>
              </a:rPr>
              <a:t> </a:t>
            </a:r>
            <a:r>
              <a:rPr lang="en-US" sz="1600" dirty="0">
                <a:solidFill>
                  <a:schemeClr val="accent2">
                    <a:lumMod val="50000"/>
                  </a:schemeClr>
                </a:solidFill>
                <a:latin typeface="Baskerville Old Face" panose="02020602080505020303" pitchFamily="18" charset="0"/>
              </a:rPr>
              <a:t>living 7% longer than 1990.  </a:t>
            </a:r>
          </a:p>
          <a:p>
            <a:r>
              <a:rPr lang="en-US" sz="1600" b="1" dirty="0">
                <a:solidFill>
                  <a:srgbClr val="C00000"/>
                </a:solidFill>
                <a:latin typeface="Baskerville Old Face" panose="02020602080505020303" pitchFamily="18" charset="0"/>
              </a:rPr>
              <a:t>Kenya</a:t>
            </a:r>
            <a:r>
              <a:rPr lang="en-US" sz="1600" dirty="0">
                <a:solidFill>
                  <a:srgbClr val="C00000"/>
                </a:solidFill>
                <a:latin typeface="Baskerville Old Face" panose="02020602080505020303" pitchFamily="18" charset="0"/>
              </a:rPr>
              <a:t> </a:t>
            </a:r>
            <a:r>
              <a:rPr lang="en-US" sz="1600" dirty="0">
                <a:solidFill>
                  <a:schemeClr val="accent2">
                    <a:lumMod val="50000"/>
                  </a:schemeClr>
                </a:solidFill>
                <a:latin typeface="Baskerville Old Face" panose="02020602080505020303" pitchFamily="18" charset="0"/>
              </a:rPr>
              <a:t>44.3 million—only 4% live past 60. </a:t>
            </a:r>
          </a:p>
          <a:p>
            <a:r>
              <a:rPr lang="en-US" sz="1600" b="1" dirty="0">
                <a:solidFill>
                  <a:srgbClr val="C00000"/>
                </a:solidFill>
                <a:latin typeface="Baskerville Old Face" panose="02020602080505020303" pitchFamily="18" charset="0"/>
              </a:rPr>
              <a:t>India</a:t>
            </a:r>
            <a:r>
              <a:rPr lang="en-US" sz="1600" dirty="0">
                <a:solidFill>
                  <a:srgbClr val="C00000"/>
                </a:solidFill>
                <a:latin typeface="Baskerville Old Face" panose="02020602080505020303" pitchFamily="18" charset="0"/>
              </a:rPr>
              <a:t> </a:t>
            </a:r>
            <a:r>
              <a:rPr lang="en-US" sz="1600" b="1" dirty="0" smtClean="0">
                <a:solidFill>
                  <a:srgbClr val="C00000"/>
                </a:solidFill>
                <a:latin typeface="Baskerville Old Face" panose="02020602080505020303" pitchFamily="18" charset="0"/>
              </a:rPr>
              <a:t> </a:t>
            </a:r>
            <a:r>
              <a:rPr lang="en-US" sz="1600" dirty="0">
                <a:solidFill>
                  <a:schemeClr val="accent2">
                    <a:lumMod val="50000"/>
                  </a:schemeClr>
                </a:solidFill>
                <a:latin typeface="Baskerville Old Face" panose="02020602080505020303" pitchFamily="18" charset="0"/>
              </a:rPr>
              <a:t>is up 14% since 1990.  </a:t>
            </a:r>
          </a:p>
          <a:p>
            <a:r>
              <a:rPr lang="en-US" sz="1600" b="1" dirty="0" smtClean="0">
                <a:solidFill>
                  <a:srgbClr val="C00000"/>
                </a:solidFill>
                <a:latin typeface="Baskerville Old Face" panose="02020602080505020303" pitchFamily="18" charset="0"/>
              </a:rPr>
              <a:t>Australian</a:t>
            </a:r>
            <a:r>
              <a:rPr lang="en-US" sz="1600" dirty="0" smtClean="0">
                <a:solidFill>
                  <a:srgbClr val="C00000"/>
                </a:solidFill>
                <a:latin typeface="Baskerville Old Face" panose="02020602080505020303" pitchFamily="18" charset="0"/>
              </a:rPr>
              <a:t> </a:t>
            </a:r>
            <a:r>
              <a:rPr lang="en-US" sz="1600" dirty="0">
                <a:solidFill>
                  <a:schemeClr val="accent2">
                    <a:lumMod val="50000"/>
                  </a:schemeClr>
                </a:solidFill>
                <a:latin typeface="Baskerville Old Face" panose="02020602080505020303" pitchFamily="18" charset="0"/>
              </a:rPr>
              <a:t>baby will live to be </a:t>
            </a:r>
            <a:r>
              <a:rPr lang="en-US" sz="1600" dirty="0" smtClean="0">
                <a:solidFill>
                  <a:schemeClr val="accent2">
                    <a:lumMod val="50000"/>
                  </a:schemeClr>
                </a:solidFill>
                <a:latin typeface="Baskerville Old Face" panose="02020602080505020303" pitchFamily="18" charset="0"/>
              </a:rPr>
              <a:t>83 years old--a </a:t>
            </a:r>
            <a:r>
              <a:rPr lang="en-US" sz="1600" dirty="0">
                <a:solidFill>
                  <a:schemeClr val="accent2">
                    <a:lumMod val="50000"/>
                  </a:schemeClr>
                </a:solidFill>
                <a:latin typeface="Baskerville Old Face" panose="02020602080505020303" pitchFamily="18" charset="0"/>
              </a:rPr>
              <a:t>7% increase.  </a:t>
            </a:r>
            <a:endParaRPr lang="en-US" sz="1600" dirty="0" smtClean="0">
              <a:solidFill>
                <a:schemeClr val="accent2">
                  <a:lumMod val="50000"/>
                </a:schemeClr>
              </a:solidFill>
              <a:latin typeface="Baskerville Old Face" panose="02020602080505020303" pitchFamily="18" charset="0"/>
            </a:endParaRPr>
          </a:p>
          <a:p>
            <a:r>
              <a:rPr lang="en-US" sz="1600" b="1" dirty="0" smtClean="0">
                <a:solidFill>
                  <a:srgbClr val="C00000"/>
                </a:solidFill>
                <a:latin typeface="Baskerville Old Face" panose="02020602080505020303" pitchFamily="18" charset="0"/>
              </a:rPr>
              <a:t>China </a:t>
            </a:r>
            <a:r>
              <a:rPr lang="en-US" dirty="0" smtClean="0">
                <a:solidFill>
                  <a:srgbClr val="5B9BD5">
                    <a:lumMod val="50000"/>
                  </a:srgbClr>
                </a:solidFill>
                <a:latin typeface="Baskerville Old Face" panose="02020602080505020303" pitchFamily="18" charset="0"/>
              </a:rPr>
              <a:t>An increase of</a:t>
            </a:r>
            <a:r>
              <a:rPr lang="en-US" dirty="0" smtClean="0">
                <a:solidFill>
                  <a:srgbClr val="5B9BD5">
                    <a:lumMod val="50000"/>
                  </a:srgbClr>
                </a:solidFill>
                <a:latin typeface="Baskerville Old Face" panose="02020602080505020303" pitchFamily="18" charset="0"/>
                <a:sym typeface="Wingdings" panose="05000000000000000000" pitchFamily="2" charset="2"/>
              </a:rPr>
              <a:t> 9% to 75. </a:t>
            </a:r>
            <a:endParaRPr lang="en-US" dirty="0">
              <a:solidFill>
                <a:srgbClr val="5B9BD5">
                  <a:lumMod val="50000"/>
                </a:srgbClr>
              </a:solidFill>
              <a:latin typeface="Baskerville Old Face" panose="02020602080505020303" pitchFamily="18" charset="0"/>
              <a:sym typeface="Wingdings" panose="05000000000000000000" pitchFamily="2" charset="2"/>
            </a:endParaRPr>
          </a:p>
          <a:p>
            <a:r>
              <a:rPr lang="en-US" sz="1600" b="1" dirty="0" smtClean="0">
                <a:solidFill>
                  <a:srgbClr val="C00000"/>
                </a:solidFill>
                <a:latin typeface="Baskerville Old Face" panose="02020602080505020303" pitchFamily="18" charset="0"/>
                <a:sym typeface="Wingdings" panose="05000000000000000000" pitchFamily="2" charset="2"/>
              </a:rPr>
              <a:t>Japan</a:t>
            </a:r>
            <a:r>
              <a:rPr lang="en-US" sz="1600" dirty="0">
                <a:solidFill>
                  <a:srgbClr val="C00000"/>
                </a:solidFill>
                <a:latin typeface="Baskerville Old Face" panose="02020602080505020303" pitchFamily="18" charset="0"/>
                <a:sym typeface="Wingdings" panose="05000000000000000000" pitchFamily="2" charset="2"/>
              </a:rPr>
              <a:t>: </a:t>
            </a:r>
            <a:r>
              <a:rPr lang="en-US" dirty="0">
                <a:solidFill>
                  <a:srgbClr val="5B9BD5">
                    <a:lumMod val="50000"/>
                  </a:srgbClr>
                </a:solidFill>
                <a:latin typeface="Baskerville Old Face" panose="02020602080505020303" pitchFamily="18" charset="0"/>
                <a:sym typeface="Wingdings" panose="05000000000000000000" pitchFamily="2" charset="2"/>
              </a:rPr>
              <a:t>third-highest at 84—nearly 27% is over 65</a:t>
            </a:r>
          </a:p>
          <a:p>
            <a:r>
              <a:rPr lang="en-US" sz="1600" b="1" dirty="0">
                <a:solidFill>
                  <a:srgbClr val="C00000"/>
                </a:solidFill>
                <a:latin typeface="Baskerville Old Face" panose="02020602080505020303" pitchFamily="18" charset="0"/>
              </a:rPr>
              <a:t>US</a:t>
            </a:r>
            <a:r>
              <a:rPr lang="en-US" sz="1600" dirty="0">
                <a:solidFill>
                  <a:srgbClr val="C00000"/>
                </a:solidFill>
                <a:latin typeface="Baskerville Old Face" panose="02020602080505020303" pitchFamily="18" charset="0"/>
              </a:rPr>
              <a:t>: </a:t>
            </a:r>
            <a:r>
              <a:rPr lang="en-US" dirty="0">
                <a:solidFill>
                  <a:srgbClr val="5B9BD5">
                    <a:lumMod val="50000"/>
                  </a:srgbClr>
                </a:solidFill>
                <a:latin typeface="Baskerville Old Face" panose="02020602080505020303" pitchFamily="18" charset="0"/>
              </a:rPr>
              <a:t>Life Expectancy at birth is more than 79 years. Seniors now make up nearly 15% of population (20% by 2030). </a:t>
            </a:r>
            <a:r>
              <a:rPr lang="en-US" dirty="0">
                <a:solidFill>
                  <a:srgbClr val="5B9BD5">
                    <a:lumMod val="50000"/>
                  </a:srgbClr>
                </a:solidFill>
                <a:latin typeface="Baskerville Old Face" panose="02020602080505020303" pitchFamily="18" charset="0"/>
              </a:rPr>
              <a:t> 10,000 </a:t>
            </a:r>
            <a:r>
              <a:rPr lang="en-US" dirty="0">
                <a:solidFill>
                  <a:srgbClr val="5B9BD5">
                    <a:lumMod val="50000"/>
                  </a:srgbClr>
                </a:solidFill>
                <a:latin typeface="Baskerville Old Face" panose="02020602080505020303" pitchFamily="18" charset="0"/>
              </a:rPr>
              <a:t>Americans turn 65 every day </a:t>
            </a:r>
          </a:p>
          <a:p>
            <a:r>
              <a:rPr lang="en-US" sz="1600" b="1" dirty="0">
                <a:solidFill>
                  <a:srgbClr val="C00000"/>
                </a:solidFill>
                <a:latin typeface="Baskerville Old Face" panose="02020602080505020303" pitchFamily="18" charset="0"/>
              </a:rPr>
              <a:t>Brazil</a:t>
            </a:r>
            <a:r>
              <a:rPr lang="en-US" sz="1600" dirty="0">
                <a:solidFill>
                  <a:srgbClr val="C00000"/>
                </a:solidFill>
                <a:latin typeface="Baskerville Old Face" panose="02020602080505020303" pitchFamily="18" charset="0"/>
              </a:rPr>
              <a:t>: </a:t>
            </a:r>
            <a:r>
              <a:rPr lang="en-US" dirty="0">
                <a:solidFill>
                  <a:srgbClr val="5B9BD5">
                    <a:lumMod val="50000"/>
                  </a:srgbClr>
                </a:solidFill>
                <a:latin typeface="Baskerville Old Face" panose="02020602080505020303" pitchFamily="18" charset="0"/>
              </a:rPr>
              <a:t>Life Expectancy now 75 </a:t>
            </a:r>
            <a:r>
              <a:rPr lang="en-US" dirty="0">
                <a:solidFill>
                  <a:srgbClr val="5B9BD5">
                    <a:lumMod val="50000"/>
                  </a:srgbClr>
                </a:solidFill>
                <a:latin typeface="Baskerville Old Face" panose="02020602080505020303" pitchFamily="18" charset="0"/>
              </a:rPr>
              <a:t>years </a:t>
            </a:r>
            <a:r>
              <a:rPr lang="en-US" dirty="0">
                <a:solidFill>
                  <a:srgbClr val="5B9BD5">
                    <a:lumMod val="50000"/>
                  </a:srgbClr>
                </a:solidFill>
                <a:latin typeface="Baskerville Old Face" panose="02020602080505020303" pitchFamily="18" charset="0"/>
              </a:rPr>
              <a:t>old (14% rise since 1990)</a:t>
            </a:r>
          </a:p>
          <a:p>
            <a:pPr marL="0" indent="0">
              <a:buNone/>
            </a:pPr>
            <a:endParaRPr lang="en-US" sz="1600" dirty="0" smtClean="0"/>
          </a:p>
          <a:p>
            <a:pPr marL="0" indent="0">
              <a:buNone/>
            </a:pPr>
            <a:endParaRPr lang="en-US" sz="1600" dirty="0"/>
          </a:p>
        </p:txBody>
      </p:sp>
      <p:sp>
        <p:nvSpPr>
          <p:cNvPr id="5" name="Slide Number Placeholder 4"/>
          <p:cNvSpPr>
            <a:spLocks noGrp="1"/>
          </p:cNvSpPr>
          <p:nvPr>
            <p:ph type="sldNum" sz="quarter" idx="12"/>
          </p:nvPr>
        </p:nvSpPr>
        <p:spPr/>
        <p:txBody>
          <a:bodyPr/>
          <a:lstStyle/>
          <a:p>
            <a:fld id="{519954A3-9DFD-4C44-94BA-B95130A3BA1C}" type="slidenum">
              <a:rPr lang="en-US" smtClean="0"/>
              <a:t>6</a:t>
            </a:fld>
            <a:endParaRPr lang="en-US"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00" y="3429961"/>
            <a:ext cx="6402400" cy="3428039"/>
          </a:xfrm>
          <a:prstGeom prst="rect">
            <a:avLst/>
          </a:prstGeom>
        </p:spPr>
      </p:pic>
      <p:sp>
        <p:nvSpPr>
          <p:cNvPr id="8" name="Rectangle 7"/>
          <p:cNvSpPr/>
          <p:nvPr/>
        </p:nvSpPr>
        <p:spPr>
          <a:xfrm>
            <a:off x="3164147" y="5623927"/>
            <a:ext cx="2547642" cy="1015663"/>
          </a:xfrm>
          <a:prstGeom prst="rect">
            <a:avLst/>
          </a:prstGeom>
        </p:spPr>
        <p:txBody>
          <a:bodyPr wrap="square">
            <a:spAutoFit/>
          </a:bodyPr>
          <a:lstStyle/>
          <a:p>
            <a:r>
              <a:rPr lang="en-US" sz="1400" dirty="0" smtClean="0">
                <a:solidFill>
                  <a:srgbClr val="5B9BD5">
                    <a:lumMod val="50000"/>
                  </a:srgbClr>
                </a:solidFill>
                <a:latin typeface="Baskerville Old Face" panose="02020602080505020303" pitchFamily="18" charset="0"/>
              </a:rPr>
              <a:t>CIA </a:t>
            </a:r>
            <a:r>
              <a:rPr lang="en-US" sz="1400" dirty="0">
                <a:solidFill>
                  <a:srgbClr val="5B9BD5">
                    <a:lumMod val="50000"/>
                  </a:srgbClr>
                </a:solidFill>
                <a:latin typeface="Baskerville Old Face" panose="02020602080505020303" pitchFamily="18" charset="0"/>
              </a:rPr>
              <a:t>World </a:t>
            </a:r>
            <a:r>
              <a:rPr lang="en-US" sz="1400" dirty="0" err="1">
                <a:solidFill>
                  <a:srgbClr val="5B9BD5">
                    <a:lumMod val="50000"/>
                  </a:srgbClr>
                </a:solidFill>
                <a:latin typeface="Baskerville Old Face" panose="02020602080505020303" pitchFamily="18" charset="0"/>
              </a:rPr>
              <a:t>Factbook</a:t>
            </a:r>
            <a:r>
              <a:rPr lang="en-US" sz="1400" dirty="0">
                <a:solidFill>
                  <a:srgbClr val="5B9BD5">
                    <a:lumMod val="50000"/>
                  </a:srgbClr>
                </a:solidFill>
                <a:latin typeface="Baskerville Old Face" panose="02020602080505020303" pitchFamily="18" charset="0"/>
              </a:rPr>
              <a:t>; </a:t>
            </a:r>
            <a:endParaRPr lang="en-US" sz="1400" dirty="0" smtClean="0">
              <a:solidFill>
                <a:srgbClr val="5B9BD5">
                  <a:lumMod val="50000"/>
                </a:srgbClr>
              </a:solidFill>
              <a:latin typeface="Baskerville Old Face" panose="02020602080505020303" pitchFamily="18" charset="0"/>
            </a:endParaRPr>
          </a:p>
          <a:p>
            <a:r>
              <a:rPr lang="en-US" sz="1400" dirty="0" smtClean="0">
                <a:solidFill>
                  <a:srgbClr val="5B9BD5">
                    <a:lumMod val="50000"/>
                  </a:srgbClr>
                </a:solidFill>
                <a:latin typeface="Baskerville Old Face" panose="02020602080505020303" pitchFamily="18" charset="0"/>
              </a:rPr>
              <a:t>World </a:t>
            </a:r>
            <a:r>
              <a:rPr lang="en-US" sz="1400" dirty="0">
                <a:solidFill>
                  <a:srgbClr val="5B9BD5">
                    <a:lumMod val="50000"/>
                  </a:srgbClr>
                </a:solidFill>
                <a:latin typeface="Baskerville Old Face" panose="02020602080505020303" pitchFamily="18" charset="0"/>
              </a:rPr>
              <a:t>Health Organization</a:t>
            </a:r>
            <a:r>
              <a:rPr lang="en-US" sz="1400" dirty="0" smtClean="0">
                <a:solidFill>
                  <a:srgbClr val="5B9BD5">
                    <a:lumMod val="50000"/>
                  </a:srgbClr>
                </a:solidFill>
                <a:latin typeface="Baskerville Old Face" panose="02020602080505020303" pitchFamily="18" charset="0"/>
              </a:rPr>
              <a:t>;</a:t>
            </a:r>
          </a:p>
          <a:p>
            <a:r>
              <a:rPr lang="en-US" sz="1400" dirty="0" smtClean="0">
                <a:solidFill>
                  <a:srgbClr val="5B9BD5">
                    <a:lumMod val="50000"/>
                  </a:srgbClr>
                </a:solidFill>
                <a:latin typeface="Baskerville Old Face" panose="02020602080505020303" pitchFamily="18" charset="0"/>
              </a:rPr>
              <a:t>Pew </a:t>
            </a:r>
            <a:r>
              <a:rPr lang="en-US" sz="1400" dirty="0">
                <a:solidFill>
                  <a:srgbClr val="5B9BD5">
                    <a:lumMod val="50000"/>
                  </a:srgbClr>
                </a:solidFill>
                <a:latin typeface="Baskerville Old Face" panose="02020602080505020303" pitchFamily="18" charset="0"/>
              </a:rPr>
              <a:t>Research </a:t>
            </a:r>
          </a:p>
          <a:p>
            <a:endParaRPr lang="en-US" dirty="0"/>
          </a:p>
        </p:txBody>
      </p:sp>
      <p:sp>
        <p:nvSpPr>
          <p:cNvPr id="9" name="TextBox 8"/>
          <p:cNvSpPr txBox="1"/>
          <p:nvPr/>
        </p:nvSpPr>
        <p:spPr>
          <a:xfrm>
            <a:off x="9690410" y="4850780"/>
            <a:ext cx="1115122" cy="461665"/>
          </a:xfrm>
          <a:prstGeom prst="rect">
            <a:avLst/>
          </a:prstGeom>
          <a:noFill/>
        </p:spPr>
        <p:txBody>
          <a:bodyPr wrap="square" rtlCol="0">
            <a:spAutoFit/>
          </a:bodyPr>
          <a:lstStyle/>
          <a:p>
            <a:r>
              <a:rPr lang="en-US" sz="2400" dirty="0">
                <a:solidFill>
                  <a:srgbClr val="C00000"/>
                </a:solidFill>
                <a:latin typeface="Baskerville Old Face" panose="02020602080505020303" pitchFamily="18" charset="0"/>
              </a:rPr>
              <a:t>India</a:t>
            </a:r>
            <a:endParaRPr lang="en-US" sz="2400" dirty="0">
              <a:solidFill>
                <a:srgbClr val="C00000"/>
              </a:solidFill>
              <a:latin typeface="Baskerville Old Face" panose="02020602080505020303" pitchFamily="18" charset="0"/>
            </a:endParaRPr>
          </a:p>
        </p:txBody>
      </p:sp>
      <p:sp>
        <p:nvSpPr>
          <p:cNvPr id="10" name="TextBox 9"/>
          <p:cNvSpPr txBox="1"/>
          <p:nvPr/>
        </p:nvSpPr>
        <p:spPr>
          <a:xfrm>
            <a:off x="7136780" y="5495364"/>
            <a:ext cx="992459" cy="400110"/>
          </a:xfrm>
          <a:prstGeom prst="rect">
            <a:avLst/>
          </a:prstGeom>
          <a:noFill/>
        </p:spPr>
        <p:txBody>
          <a:bodyPr wrap="square" rtlCol="0">
            <a:spAutoFit/>
          </a:bodyPr>
          <a:lstStyle/>
          <a:p>
            <a:r>
              <a:rPr lang="en-US" sz="2000" b="1" dirty="0" smtClean="0">
                <a:solidFill>
                  <a:srgbClr val="C00000"/>
                </a:solidFill>
                <a:latin typeface="Baskerville Old Face" panose="02020602080505020303" pitchFamily="18" charset="0"/>
              </a:rPr>
              <a:t>Brazil</a:t>
            </a:r>
            <a:endParaRPr lang="en-US" sz="2000" dirty="0">
              <a:solidFill>
                <a:srgbClr val="C00000"/>
              </a:solidFill>
            </a:endParaRPr>
          </a:p>
        </p:txBody>
      </p:sp>
      <p:sp>
        <p:nvSpPr>
          <p:cNvPr id="11" name="TextBox 10"/>
          <p:cNvSpPr txBox="1"/>
          <p:nvPr/>
        </p:nvSpPr>
        <p:spPr>
          <a:xfrm>
            <a:off x="8688659" y="5224982"/>
            <a:ext cx="98130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Kenya</a:t>
            </a:r>
            <a:endParaRPr lang="en-US" dirty="0">
              <a:solidFill>
                <a:srgbClr val="C00000"/>
              </a:solidFill>
            </a:endParaRPr>
          </a:p>
        </p:txBody>
      </p:sp>
      <p:sp>
        <p:nvSpPr>
          <p:cNvPr id="12" name="TextBox 11"/>
          <p:cNvSpPr txBox="1"/>
          <p:nvPr/>
        </p:nvSpPr>
        <p:spPr>
          <a:xfrm>
            <a:off x="8545709" y="3925703"/>
            <a:ext cx="145658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Norway</a:t>
            </a:r>
            <a:endParaRPr lang="en-US" dirty="0">
              <a:solidFill>
                <a:srgbClr val="C00000"/>
              </a:solidFill>
            </a:endParaRPr>
          </a:p>
        </p:txBody>
      </p:sp>
      <p:sp>
        <p:nvSpPr>
          <p:cNvPr id="13" name="TextBox 12"/>
          <p:cNvSpPr txBox="1"/>
          <p:nvPr/>
        </p:nvSpPr>
        <p:spPr>
          <a:xfrm>
            <a:off x="8842917" y="4393580"/>
            <a:ext cx="207412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Switzerland</a:t>
            </a:r>
            <a:endParaRPr lang="en-US" dirty="0">
              <a:solidFill>
                <a:srgbClr val="C00000"/>
              </a:solidFill>
            </a:endParaRPr>
          </a:p>
        </p:txBody>
      </p:sp>
      <p:sp>
        <p:nvSpPr>
          <p:cNvPr id="14" name="TextBox 13"/>
          <p:cNvSpPr txBox="1"/>
          <p:nvPr/>
        </p:nvSpPr>
        <p:spPr>
          <a:xfrm>
            <a:off x="6768790" y="4583151"/>
            <a:ext cx="959005"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U.S</a:t>
            </a:r>
            <a:r>
              <a:rPr lang="en-US" dirty="0" smtClean="0"/>
              <a:t>.</a:t>
            </a:r>
            <a:endParaRPr lang="en-US" dirty="0"/>
          </a:p>
        </p:txBody>
      </p:sp>
      <p:sp>
        <p:nvSpPr>
          <p:cNvPr id="15" name="TextBox 14"/>
          <p:cNvSpPr txBox="1"/>
          <p:nvPr/>
        </p:nvSpPr>
        <p:spPr>
          <a:xfrm>
            <a:off x="10409664" y="5947094"/>
            <a:ext cx="178233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Australia</a:t>
            </a:r>
            <a:endParaRPr lang="en-US" dirty="0">
              <a:solidFill>
                <a:srgbClr val="C00000"/>
              </a:solidFill>
            </a:endParaRPr>
          </a:p>
        </p:txBody>
      </p:sp>
      <p:sp>
        <p:nvSpPr>
          <p:cNvPr id="1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7" name="TextBox 6"/>
          <p:cNvSpPr txBox="1"/>
          <p:nvPr/>
        </p:nvSpPr>
        <p:spPr>
          <a:xfrm>
            <a:off x="10337182" y="4305712"/>
            <a:ext cx="964580"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Japan</a:t>
            </a:r>
            <a:endParaRPr lang="en-US" b="1" dirty="0">
              <a:solidFill>
                <a:srgbClr val="C00000"/>
              </a:solidFill>
              <a:latin typeface="Baskerville Old Face" panose="02020602080505020303" pitchFamily="18" charset="0"/>
            </a:endParaRPr>
          </a:p>
        </p:txBody>
      </p:sp>
      <p:sp>
        <p:nvSpPr>
          <p:cNvPr id="18" name="TextBox 17"/>
          <p:cNvSpPr txBox="1"/>
          <p:nvPr/>
        </p:nvSpPr>
        <p:spPr>
          <a:xfrm>
            <a:off x="9723864" y="4084841"/>
            <a:ext cx="861432"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China</a:t>
            </a:r>
            <a:endParaRPr lang="en-US" dirty="0">
              <a:solidFill>
                <a:srgbClr val="C00000"/>
              </a:solidFill>
            </a:endParaRPr>
          </a:p>
        </p:txBody>
      </p:sp>
    </p:spTree>
    <p:extLst>
      <p:ext uri="{BB962C8B-B14F-4D97-AF65-F5344CB8AC3E}">
        <p14:creationId xmlns:p14="http://schemas.microsoft.com/office/powerpoint/2010/main" val="99958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402" y="3515428"/>
            <a:ext cx="6290377" cy="3342572"/>
          </a:xfrm>
          <a:prstGeom prst="rect">
            <a:avLst/>
          </a:prstGeom>
        </p:spPr>
      </p:pic>
      <p:sp>
        <p:nvSpPr>
          <p:cNvPr id="3" name="Content Placeholder 2"/>
          <p:cNvSpPr>
            <a:spLocks noGrp="1"/>
          </p:cNvSpPr>
          <p:nvPr>
            <p:ph idx="1"/>
          </p:nvPr>
        </p:nvSpPr>
        <p:spPr>
          <a:xfrm>
            <a:off x="5710121" y="838202"/>
            <a:ext cx="5931752" cy="2703758"/>
          </a:xfrm>
        </p:spPr>
        <p:txBody>
          <a:bodyPr>
            <a:normAutofit fontScale="55000" lnSpcReduction="20000"/>
          </a:bodyPr>
          <a:lstStyle/>
          <a:p>
            <a:r>
              <a:rPr lang="en-US" sz="2400" b="1" dirty="0">
                <a:solidFill>
                  <a:srgbClr val="C00000"/>
                </a:solidFill>
                <a:latin typeface="Baskerville Old Face" panose="02020602080505020303" pitchFamily="18" charset="0"/>
              </a:rPr>
              <a:t>Switzerland</a:t>
            </a:r>
            <a:r>
              <a:rPr lang="en-US" sz="2400" dirty="0">
                <a:solidFill>
                  <a:srgbClr val="C00000"/>
                </a:solidFill>
                <a:latin typeface="Baskerville Old Face" panose="02020602080505020303" pitchFamily="18" charset="0"/>
              </a:rPr>
              <a:t>: </a:t>
            </a:r>
            <a:r>
              <a:rPr lang="en-US" sz="2400" dirty="0">
                <a:solidFill>
                  <a:schemeClr val="accent2">
                    <a:lumMod val="50000"/>
                  </a:schemeClr>
                </a:solidFill>
                <a:latin typeface="Baskerville Old Face" panose="02020602080505020303" pitchFamily="18" charset="0"/>
              </a:rPr>
              <a:t>Life Expectancy is 83 years old; </a:t>
            </a:r>
          </a:p>
          <a:p>
            <a:r>
              <a:rPr lang="en-US" sz="2400" b="1" dirty="0">
                <a:solidFill>
                  <a:srgbClr val="C00000"/>
                </a:solidFill>
                <a:latin typeface="Baskerville Old Face" panose="02020602080505020303" pitchFamily="18" charset="0"/>
              </a:rPr>
              <a:t>Norwegians</a:t>
            </a:r>
            <a:r>
              <a:rPr lang="en-US" sz="2400" dirty="0">
                <a:solidFill>
                  <a:srgbClr val="C00000"/>
                </a:solidFill>
                <a:latin typeface="Baskerville Old Face" panose="02020602080505020303" pitchFamily="18" charset="0"/>
              </a:rPr>
              <a:t> </a:t>
            </a:r>
            <a:r>
              <a:rPr lang="en-US" sz="2400" dirty="0">
                <a:solidFill>
                  <a:schemeClr val="accent2">
                    <a:lumMod val="50000"/>
                  </a:schemeClr>
                </a:solidFill>
                <a:latin typeface="Baskerville Old Face" panose="02020602080505020303" pitchFamily="18" charset="0"/>
              </a:rPr>
              <a:t>living 7% longer than 1990.  </a:t>
            </a:r>
          </a:p>
          <a:p>
            <a:r>
              <a:rPr lang="en-US" sz="2400" b="1" dirty="0">
                <a:solidFill>
                  <a:srgbClr val="C00000"/>
                </a:solidFill>
                <a:latin typeface="Baskerville Old Face" panose="02020602080505020303" pitchFamily="18" charset="0"/>
              </a:rPr>
              <a:t>Kenya</a:t>
            </a:r>
            <a:r>
              <a:rPr lang="en-US" sz="2400" dirty="0">
                <a:solidFill>
                  <a:srgbClr val="C00000"/>
                </a:solidFill>
                <a:latin typeface="Baskerville Old Face" panose="02020602080505020303" pitchFamily="18" charset="0"/>
              </a:rPr>
              <a:t> </a:t>
            </a:r>
            <a:r>
              <a:rPr lang="en-US" sz="2400" dirty="0">
                <a:solidFill>
                  <a:schemeClr val="accent2">
                    <a:lumMod val="50000"/>
                  </a:schemeClr>
                </a:solidFill>
                <a:latin typeface="Baskerville Old Face" panose="02020602080505020303" pitchFamily="18" charset="0"/>
              </a:rPr>
              <a:t>44.3 million—only 4% live past 60. </a:t>
            </a:r>
          </a:p>
          <a:p>
            <a:r>
              <a:rPr lang="en-US" sz="2400" b="1" dirty="0">
                <a:solidFill>
                  <a:srgbClr val="C00000"/>
                </a:solidFill>
                <a:latin typeface="Baskerville Old Face" panose="02020602080505020303" pitchFamily="18" charset="0"/>
              </a:rPr>
              <a:t>India</a:t>
            </a:r>
            <a:r>
              <a:rPr lang="en-US" sz="2400" dirty="0">
                <a:solidFill>
                  <a:srgbClr val="C00000"/>
                </a:solidFill>
                <a:latin typeface="Baskerville Old Face" panose="02020602080505020303" pitchFamily="18" charset="0"/>
              </a:rPr>
              <a:t> </a:t>
            </a:r>
            <a:r>
              <a:rPr lang="en-US" sz="2400" b="1" dirty="0">
                <a:solidFill>
                  <a:srgbClr val="C00000"/>
                </a:solidFill>
                <a:latin typeface="Baskerville Old Face" panose="02020602080505020303" pitchFamily="18" charset="0"/>
              </a:rPr>
              <a:t> </a:t>
            </a:r>
            <a:r>
              <a:rPr lang="en-US" sz="2400" dirty="0">
                <a:solidFill>
                  <a:schemeClr val="accent2">
                    <a:lumMod val="50000"/>
                  </a:schemeClr>
                </a:solidFill>
                <a:latin typeface="Baskerville Old Face" panose="02020602080505020303" pitchFamily="18" charset="0"/>
              </a:rPr>
              <a:t>is up 14% since 1990.  </a:t>
            </a:r>
          </a:p>
          <a:p>
            <a:r>
              <a:rPr lang="en-US" sz="2400" b="1" dirty="0">
                <a:solidFill>
                  <a:srgbClr val="C00000"/>
                </a:solidFill>
                <a:latin typeface="Baskerville Old Face" panose="02020602080505020303" pitchFamily="18" charset="0"/>
              </a:rPr>
              <a:t>Australian</a:t>
            </a:r>
            <a:r>
              <a:rPr lang="en-US" sz="2400" dirty="0">
                <a:solidFill>
                  <a:srgbClr val="C00000"/>
                </a:solidFill>
                <a:latin typeface="Baskerville Old Face" panose="02020602080505020303" pitchFamily="18" charset="0"/>
              </a:rPr>
              <a:t> </a:t>
            </a:r>
            <a:r>
              <a:rPr lang="en-US" sz="2400" dirty="0">
                <a:solidFill>
                  <a:schemeClr val="accent2">
                    <a:lumMod val="50000"/>
                  </a:schemeClr>
                </a:solidFill>
                <a:latin typeface="Baskerville Old Face" panose="02020602080505020303" pitchFamily="18" charset="0"/>
              </a:rPr>
              <a:t>baby will live to be 83 years old--a 7% increase.  </a:t>
            </a:r>
          </a:p>
          <a:p>
            <a:r>
              <a:rPr lang="en-US" sz="2400" b="1" dirty="0">
                <a:solidFill>
                  <a:srgbClr val="C00000"/>
                </a:solidFill>
                <a:latin typeface="Baskerville Old Face" panose="02020602080505020303" pitchFamily="18" charset="0"/>
              </a:rPr>
              <a:t>China </a:t>
            </a:r>
            <a:r>
              <a:rPr lang="en-US" sz="2400" dirty="0">
                <a:solidFill>
                  <a:srgbClr val="5B9BD5">
                    <a:lumMod val="50000"/>
                  </a:srgbClr>
                </a:solidFill>
                <a:latin typeface="Baskerville Old Face" panose="02020602080505020303" pitchFamily="18" charset="0"/>
              </a:rPr>
              <a:t>An increase of</a:t>
            </a:r>
            <a:r>
              <a:rPr lang="en-US" sz="2400" dirty="0">
                <a:solidFill>
                  <a:srgbClr val="5B9BD5">
                    <a:lumMod val="50000"/>
                  </a:srgbClr>
                </a:solidFill>
                <a:latin typeface="Baskerville Old Face" panose="02020602080505020303" pitchFamily="18" charset="0"/>
                <a:sym typeface="Wingdings" panose="05000000000000000000" pitchFamily="2" charset="2"/>
              </a:rPr>
              <a:t> 9% to 75. </a:t>
            </a:r>
          </a:p>
          <a:p>
            <a:r>
              <a:rPr lang="en-US" sz="2400" b="1" dirty="0">
                <a:solidFill>
                  <a:srgbClr val="C00000"/>
                </a:solidFill>
                <a:latin typeface="Baskerville Old Face" panose="02020602080505020303" pitchFamily="18" charset="0"/>
                <a:sym typeface="Wingdings" panose="05000000000000000000" pitchFamily="2" charset="2"/>
              </a:rPr>
              <a:t>Japan</a:t>
            </a:r>
            <a:r>
              <a:rPr lang="en-US" sz="2400" dirty="0">
                <a:solidFill>
                  <a:srgbClr val="C00000"/>
                </a:solidFill>
                <a:latin typeface="Baskerville Old Face" panose="02020602080505020303" pitchFamily="18" charset="0"/>
                <a:sym typeface="Wingdings" panose="05000000000000000000" pitchFamily="2" charset="2"/>
              </a:rPr>
              <a:t>: </a:t>
            </a:r>
            <a:r>
              <a:rPr lang="en-US" sz="2400" dirty="0">
                <a:solidFill>
                  <a:srgbClr val="5B9BD5">
                    <a:lumMod val="50000"/>
                  </a:srgbClr>
                </a:solidFill>
                <a:latin typeface="Baskerville Old Face" panose="02020602080505020303" pitchFamily="18" charset="0"/>
                <a:sym typeface="Wingdings" panose="05000000000000000000" pitchFamily="2" charset="2"/>
              </a:rPr>
              <a:t>third-highest at 84—nearly 27% is over 65</a:t>
            </a:r>
          </a:p>
          <a:p>
            <a:r>
              <a:rPr lang="en-US" sz="2400" b="1" dirty="0">
                <a:solidFill>
                  <a:srgbClr val="C00000"/>
                </a:solidFill>
                <a:latin typeface="Baskerville Old Face" panose="02020602080505020303" pitchFamily="18" charset="0"/>
              </a:rPr>
              <a:t>US</a:t>
            </a:r>
            <a:r>
              <a:rPr lang="en-US" sz="2400" dirty="0">
                <a:solidFill>
                  <a:srgbClr val="C00000"/>
                </a:solidFill>
                <a:latin typeface="Baskerville Old Face" panose="02020602080505020303" pitchFamily="18" charset="0"/>
              </a:rPr>
              <a:t>: </a:t>
            </a:r>
            <a:r>
              <a:rPr lang="en-US" sz="2400" dirty="0">
                <a:solidFill>
                  <a:srgbClr val="5B9BD5">
                    <a:lumMod val="50000"/>
                  </a:srgbClr>
                </a:solidFill>
                <a:latin typeface="Baskerville Old Face" panose="02020602080505020303" pitchFamily="18" charset="0"/>
              </a:rPr>
              <a:t>Life Expectancy at birth is more than 79 years. Seniors now make up nearly 15% of population (20% by 2030).  10,000 Americans turn 65 every day </a:t>
            </a:r>
          </a:p>
          <a:p>
            <a:r>
              <a:rPr lang="en-US" sz="2400" b="1" dirty="0">
                <a:solidFill>
                  <a:srgbClr val="C00000"/>
                </a:solidFill>
                <a:latin typeface="Baskerville Old Face" panose="02020602080505020303" pitchFamily="18" charset="0"/>
              </a:rPr>
              <a:t>Brazil</a:t>
            </a:r>
            <a:r>
              <a:rPr lang="en-US" sz="2400" dirty="0">
                <a:solidFill>
                  <a:srgbClr val="C00000"/>
                </a:solidFill>
                <a:latin typeface="Baskerville Old Face" panose="02020602080505020303" pitchFamily="18" charset="0"/>
              </a:rPr>
              <a:t>: </a:t>
            </a:r>
            <a:r>
              <a:rPr lang="en-US" sz="2400" dirty="0">
                <a:solidFill>
                  <a:srgbClr val="5B9BD5">
                    <a:lumMod val="50000"/>
                  </a:srgbClr>
                </a:solidFill>
                <a:latin typeface="Baskerville Old Face" panose="02020602080505020303" pitchFamily="18" charset="0"/>
              </a:rPr>
              <a:t>Life Expectancy now 75 years old (14% rise since 1990)</a:t>
            </a:r>
            <a:endParaRPr lang="en-US" sz="2400" dirty="0">
              <a:solidFill>
                <a:srgbClr val="5B9BD5">
                  <a:lumMod val="50000"/>
                </a:srgbClr>
              </a:solidFill>
              <a:latin typeface="Baskerville Old Face" panose="02020602080505020303" pitchFamily="18" charset="0"/>
            </a:endParaRPr>
          </a:p>
        </p:txBody>
      </p:sp>
      <p:sp>
        <p:nvSpPr>
          <p:cNvPr id="5" name="Slide Number Placeholder 4"/>
          <p:cNvSpPr>
            <a:spLocks noGrp="1"/>
          </p:cNvSpPr>
          <p:nvPr>
            <p:ph type="sldNum" sz="quarter" idx="12"/>
          </p:nvPr>
        </p:nvSpPr>
        <p:spPr/>
        <p:txBody>
          <a:bodyPr/>
          <a:lstStyle/>
          <a:p>
            <a:fld id="{519954A3-9DFD-4C44-94BA-B95130A3BA1C}" type="slidenum">
              <a:rPr lang="en-US" smtClean="0"/>
              <a:t>7</a:t>
            </a:fld>
            <a:endParaRPr lang="en-US" dirty="0"/>
          </a:p>
        </p:txBody>
      </p:sp>
      <p:sp>
        <p:nvSpPr>
          <p:cNvPr id="8" name="Rectangle 7"/>
          <p:cNvSpPr/>
          <p:nvPr/>
        </p:nvSpPr>
        <p:spPr>
          <a:xfrm>
            <a:off x="3136177" y="5947094"/>
            <a:ext cx="2693226" cy="1015663"/>
          </a:xfrm>
          <a:prstGeom prst="rect">
            <a:avLst/>
          </a:prstGeom>
        </p:spPr>
        <p:txBody>
          <a:bodyPr wrap="square">
            <a:spAutoFit/>
          </a:bodyPr>
          <a:lstStyle/>
          <a:p>
            <a:r>
              <a:rPr lang="en-US" sz="1400" dirty="0" smtClean="0">
                <a:solidFill>
                  <a:srgbClr val="5B9BD5">
                    <a:lumMod val="50000"/>
                  </a:srgbClr>
                </a:solidFill>
                <a:latin typeface="Baskerville Old Face" panose="02020602080505020303" pitchFamily="18" charset="0"/>
              </a:rPr>
              <a:t>CIA </a:t>
            </a:r>
            <a:r>
              <a:rPr lang="en-US" sz="1400" dirty="0">
                <a:solidFill>
                  <a:srgbClr val="5B9BD5">
                    <a:lumMod val="50000"/>
                  </a:srgbClr>
                </a:solidFill>
                <a:latin typeface="Baskerville Old Face" panose="02020602080505020303" pitchFamily="18" charset="0"/>
              </a:rPr>
              <a:t>World </a:t>
            </a:r>
            <a:r>
              <a:rPr lang="en-US" sz="1400" dirty="0" err="1">
                <a:solidFill>
                  <a:srgbClr val="5B9BD5">
                    <a:lumMod val="50000"/>
                  </a:srgbClr>
                </a:solidFill>
                <a:latin typeface="Baskerville Old Face" panose="02020602080505020303" pitchFamily="18" charset="0"/>
              </a:rPr>
              <a:t>Factbook</a:t>
            </a:r>
            <a:r>
              <a:rPr lang="en-US" sz="1400" dirty="0">
                <a:solidFill>
                  <a:srgbClr val="5B9BD5">
                    <a:lumMod val="50000"/>
                  </a:srgbClr>
                </a:solidFill>
                <a:latin typeface="Baskerville Old Face" panose="02020602080505020303" pitchFamily="18" charset="0"/>
              </a:rPr>
              <a:t>; </a:t>
            </a:r>
            <a:endParaRPr lang="en-US" sz="1400" dirty="0" smtClean="0">
              <a:solidFill>
                <a:srgbClr val="5B9BD5">
                  <a:lumMod val="50000"/>
                </a:srgbClr>
              </a:solidFill>
              <a:latin typeface="Baskerville Old Face" panose="02020602080505020303" pitchFamily="18" charset="0"/>
            </a:endParaRPr>
          </a:p>
          <a:p>
            <a:r>
              <a:rPr lang="en-US" sz="1400" dirty="0" smtClean="0">
                <a:solidFill>
                  <a:srgbClr val="5B9BD5">
                    <a:lumMod val="50000"/>
                  </a:srgbClr>
                </a:solidFill>
                <a:latin typeface="Baskerville Old Face" panose="02020602080505020303" pitchFamily="18" charset="0"/>
              </a:rPr>
              <a:t>World </a:t>
            </a:r>
            <a:r>
              <a:rPr lang="en-US" sz="1400" dirty="0">
                <a:solidFill>
                  <a:srgbClr val="5B9BD5">
                    <a:lumMod val="50000"/>
                  </a:srgbClr>
                </a:solidFill>
                <a:latin typeface="Baskerville Old Face" panose="02020602080505020303" pitchFamily="18" charset="0"/>
              </a:rPr>
              <a:t>Health Organization</a:t>
            </a:r>
            <a:r>
              <a:rPr lang="en-US" sz="1400" dirty="0" smtClean="0">
                <a:solidFill>
                  <a:srgbClr val="5B9BD5">
                    <a:lumMod val="50000"/>
                  </a:srgbClr>
                </a:solidFill>
                <a:latin typeface="Baskerville Old Face" panose="02020602080505020303" pitchFamily="18" charset="0"/>
              </a:rPr>
              <a:t>;</a:t>
            </a:r>
          </a:p>
          <a:p>
            <a:r>
              <a:rPr lang="en-US" sz="1400" dirty="0" smtClean="0">
                <a:solidFill>
                  <a:srgbClr val="5B9BD5">
                    <a:lumMod val="50000"/>
                  </a:srgbClr>
                </a:solidFill>
                <a:latin typeface="Baskerville Old Face" panose="02020602080505020303" pitchFamily="18" charset="0"/>
              </a:rPr>
              <a:t>Pew </a:t>
            </a:r>
            <a:r>
              <a:rPr lang="en-US" sz="1400" dirty="0">
                <a:solidFill>
                  <a:srgbClr val="5B9BD5">
                    <a:lumMod val="50000"/>
                  </a:srgbClr>
                </a:solidFill>
                <a:latin typeface="Baskerville Old Face" panose="02020602080505020303" pitchFamily="18" charset="0"/>
              </a:rPr>
              <a:t>Research </a:t>
            </a:r>
          </a:p>
          <a:p>
            <a:endParaRPr lang="en-US" dirty="0"/>
          </a:p>
        </p:txBody>
      </p:sp>
      <p:sp>
        <p:nvSpPr>
          <p:cNvPr id="9" name="TextBox 8"/>
          <p:cNvSpPr txBox="1"/>
          <p:nvPr/>
        </p:nvSpPr>
        <p:spPr>
          <a:xfrm>
            <a:off x="9690410" y="4850780"/>
            <a:ext cx="1115122" cy="461665"/>
          </a:xfrm>
          <a:prstGeom prst="rect">
            <a:avLst/>
          </a:prstGeom>
          <a:noFill/>
        </p:spPr>
        <p:txBody>
          <a:bodyPr wrap="square" rtlCol="0">
            <a:spAutoFit/>
          </a:bodyPr>
          <a:lstStyle/>
          <a:p>
            <a:r>
              <a:rPr lang="en-US" sz="2400" dirty="0">
                <a:solidFill>
                  <a:srgbClr val="C00000"/>
                </a:solidFill>
                <a:latin typeface="Baskerville Old Face" panose="02020602080505020303" pitchFamily="18" charset="0"/>
              </a:rPr>
              <a:t>India</a:t>
            </a:r>
            <a:endParaRPr lang="en-US" sz="2400" dirty="0">
              <a:solidFill>
                <a:srgbClr val="C00000"/>
              </a:solidFill>
              <a:latin typeface="Baskerville Old Face" panose="02020602080505020303" pitchFamily="18" charset="0"/>
            </a:endParaRPr>
          </a:p>
        </p:txBody>
      </p:sp>
      <p:sp>
        <p:nvSpPr>
          <p:cNvPr id="10" name="TextBox 9"/>
          <p:cNvSpPr txBox="1"/>
          <p:nvPr/>
        </p:nvSpPr>
        <p:spPr>
          <a:xfrm>
            <a:off x="7136780" y="5495364"/>
            <a:ext cx="992459" cy="400110"/>
          </a:xfrm>
          <a:prstGeom prst="rect">
            <a:avLst/>
          </a:prstGeom>
          <a:noFill/>
        </p:spPr>
        <p:txBody>
          <a:bodyPr wrap="square" rtlCol="0">
            <a:spAutoFit/>
          </a:bodyPr>
          <a:lstStyle/>
          <a:p>
            <a:r>
              <a:rPr lang="en-US" sz="2000" b="1" dirty="0" smtClean="0">
                <a:solidFill>
                  <a:srgbClr val="C00000"/>
                </a:solidFill>
                <a:latin typeface="Baskerville Old Face" panose="02020602080505020303" pitchFamily="18" charset="0"/>
              </a:rPr>
              <a:t>Brazil</a:t>
            </a:r>
            <a:endParaRPr lang="en-US" sz="2000" dirty="0">
              <a:solidFill>
                <a:srgbClr val="C00000"/>
              </a:solidFill>
            </a:endParaRPr>
          </a:p>
        </p:txBody>
      </p:sp>
      <p:sp>
        <p:nvSpPr>
          <p:cNvPr id="11" name="TextBox 10"/>
          <p:cNvSpPr txBox="1"/>
          <p:nvPr/>
        </p:nvSpPr>
        <p:spPr>
          <a:xfrm>
            <a:off x="8688659" y="5224982"/>
            <a:ext cx="98130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Kenya</a:t>
            </a:r>
            <a:endParaRPr lang="en-US" dirty="0">
              <a:solidFill>
                <a:srgbClr val="C00000"/>
              </a:solidFill>
            </a:endParaRPr>
          </a:p>
        </p:txBody>
      </p:sp>
      <p:sp>
        <p:nvSpPr>
          <p:cNvPr id="12" name="TextBox 11"/>
          <p:cNvSpPr txBox="1"/>
          <p:nvPr/>
        </p:nvSpPr>
        <p:spPr>
          <a:xfrm>
            <a:off x="8545709" y="3925703"/>
            <a:ext cx="145658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Norway</a:t>
            </a:r>
            <a:endParaRPr lang="en-US" dirty="0">
              <a:solidFill>
                <a:srgbClr val="C00000"/>
              </a:solidFill>
            </a:endParaRPr>
          </a:p>
        </p:txBody>
      </p:sp>
      <p:sp>
        <p:nvSpPr>
          <p:cNvPr id="13" name="TextBox 12"/>
          <p:cNvSpPr txBox="1"/>
          <p:nvPr/>
        </p:nvSpPr>
        <p:spPr>
          <a:xfrm>
            <a:off x="8842917" y="4393580"/>
            <a:ext cx="2074127"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Switzerland</a:t>
            </a:r>
            <a:endParaRPr lang="en-US" dirty="0">
              <a:solidFill>
                <a:srgbClr val="C00000"/>
              </a:solidFill>
            </a:endParaRPr>
          </a:p>
        </p:txBody>
      </p:sp>
      <p:sp>
        <p:nvSpPr>
          <p:cNvPr id="14" name="TextBox 13"/>
          <p:cNvSpPr txBox="1"/>
          <p:nvPr/>
        </p:nvSpPr>
        <p:spPr>
          <a:xfrm>
            <a:off x="6768790" y="4583151"/>
            <a:ext cx="959005"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U.S</a:t>
            </a:r>
            <a:r>
              <a:rPr lang="en-US" dirty="0" smtClean="0"/>
              <a:t>.</a:t>
            </a:r>
            <a:endParaRPr lang="en-US" dirty="0"/>
          </a:p>
        </p:txBody>
      </p:sp>
      <p:sp>
        <p:nvSpPr>
          <p:cNvPr id="15" name="TextBox 14"/>
          <p:cNvSpPr txBox="1"/>
          <p:nvPr/>
        </p:nvSpPr>
        <p:spPr>
          <a:xfrm>
            <a:off x="10409664" y="5947094"/>
            <a:ext cx="1782336" cy="369332"/>
          </a:xfrm>
          <a:prstGeom prst="rect">
            <a:avLst/>
          </a:prstGeom>
          <a:noFill/>
        </p:spPr>
        <p:txBody>
          <a:bodyPr wrap="square" rtlCol="0">
            <a:spAutoFit/>
          </a:bodyPr>
          <a:lstStyle/>
          <a:p>
            <a:r>
              <a:rPr lang="en-US" b="1" dirty="0" smtClean="0">
                <a:solidFill>
                  <a:srgbClr val="C00000"/>
                </a:solidFill>
                <a:latin typeface="Baskerville Old Face" panose="02020602080505020303" pitchFamily="18" charset="0"/>
              </a:rPr>
              <a:t>Australia</a:t>
            </a:r>
            <a:endParaRPr lang="en-US" dirty="0">
              <a:solidFill>
                <a:srgbClr val="C00000"/>
              </a:solidFill>
            </a:endParaRPr>
          </a:p>
        </p:txBody>
      </p:sp>
      <p:sp>
        <p:nvSpPr>
          <p:cNvPr id="16"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
        <p:nvSpPr>
          <p:cNvPr id="4" name="Rectangle 3"/>
          <p:cNvSpPr/>
          <p:nvPr/>
        </p:nvSpPr>
        <p:spPr>
          <a:xfrm>
            <a:off x="245328" y="423746"/>
            <a:ext cx="5397189" cy="1723549"/>
          </a:xfrm>
          <a:prstGeom prst="rect">
            <a:avLst/>
          </a:prstGeom>
        </p:spPr>
        <p:txBody>
          <a:bodyPr wrap="square">
            <a:spAutoFit/>
          </a:bodyPr>
          <a:lstStyle/>
          <a:p>
            <a:endParaRPr lang="en-US" sz="1600" dirty="0">
              <a:solidFill>
                <a:srgbClr val="5B9BD5">
                  <a:lumMod val="50000"/>
                </a:srgbClr>
              </a:solidFill>
              <a:latin typeface="Baskerville Old Face" panose="02020602080505020303" pitchFamily="18" charset="0"/>
            </a:endParaRPr>
          </a:p>
          <a:p>
            <a:r>
              <a:rPr lang="en-US" dirty="0">
                <a:solidFill>
                  <a:srgbClr val="5B9BD5">
                    <a:lumMod val="50000"/>
                  </a:srgbClr>
                </a:solidFill>
                <a:latin typeface="Baskerville Old Face" panose="02020602080505020303" pitchFamily="18" charset="0"/>
              </a:rPr>
              <a:t>We tie in these </a:t>
            </a:r>
            <a:r>
              <a:rPr lang="en-US" b="1" dirty="0">
                <a:solidFill>
                  <a:srgbClr val="5B9BD5">
                    <a:lumMod val="50000"/>
                  </a:srgbClr>
                </a:solidFill>
                <a:latin typeface="Baskerville Old Face" panose="02020602080505020303" pitchFamily="18" charset="0"/>
              </a:rPr>
              <a:t>social determinants to health outcomes that vary widely between states in America and between nations across the globe. </a:t>
            </a:r>
            <a:r>
              <a:rPr lang="en-US" dirty="0">
                <a:solidFill>
                  <a:srgbClr val="5B9BD5">
                    <a:lumMod val="50000"/>
                  </a:srgbClr>
                </a:solidFill>
                <a:latin typeface="Baskerville Old Face" panose="02020602080505020303" pitchFamily="18" charset="0"/>
              </a:rPr>
              <a:t>Within first-world nations by GDP, there is surprising variability. </a:t>
            </a:r>
            <a:r>
              <a:rPr lang="en-US" dirty="0">
                <a:solidFill>
                  <a:srgbClr val="5B9BD5">
                    <a:lumMod val="50000"/>
                  </a:srgbClr>
                </a:solidFill>
                <a:latin typeface="Baskerville Old Face" panose="02020602080505020303" pitchFamily="18" charset="0"/>
              </a:rPr>
              <a:t>So, why do some nations’ citizens live longer and healthier? </a:t>
            </a:r>
            <a:endParaRPr lang="en-US" dirty="0" smtClean="0">
              <a:solidFill>
                <a:srgbClr val="5B9BD5">
                  <a:lumMod val="50000"/>
                </a:srgbClr>
              </a:solidFill>
              <a:latin typeface="Baskerville Old Face" panose="02020602080505020303" pitchFamily="18" charset="0"/>
            </a:endParaRPr>
          </a:p>
        </p:txBody>
      </p:sp>
      <p:sp>
        <p:nvSpPr>
          <p:cNvPr id="7" name="TextBox 6"/>
          <p:cNvSpPr txBox="1"/>
          <p:nvPr/>
        </p:nvSpPr>
        <p:spPr>
          <a:xfrm>
            <a:off x="10337182" y="4305712"/>
            <a:ext cx="964580"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Japan</a:t>
            </a:r>
            <a:endParaRPr lang="en-US" b="1" dirty="0">
              <a:solidFill>
                <a:srgbClr val="C00000"/>
              </a:solidFill>
              <a:latin typeface="Baskerville Old Face" panose="02020602080505020303" pitchFamily="18" charset="0"/>
            </a:endParaRPr>
          </a:p>
        </p:txBody>
      </p:sp>
      <p:sp>
        <p:nvSpPr>
          <p:cNvPr id="18" name="TextBox 17"/>
          <p:cNvSpPr txBox="1"/>
          <p:nvPr/>
        </p:nvSpPr>
        <p:spPr>
          <a:xfrm>
            <a:off x="9723864" y="4084841"/>
            <a:ext cx="861432" cy="369332"/>
          </a:xfrm>
          <a:prstGeom prst="rect">
            <a:avLst/>
          </a:prstGeom>
          <a:noFill/>
        </p:spPr>
        <p:txBody>
          <a:bodyPr wrap="square" rtlCol="0">
            <a:spAutoFit/>
          </a:bodyPr>
          <a:lstStyle/>
          <a:p>
            <a:r>
              <a:rPr lang="en-US" b="1" dirty="0">
                <a:solidFill>
                  <a:srgbClr val="C00000"/>
                </a:solidFill>
                <a:latin typeface="Baskerville Old Face" panose="02020602080505020303" pitchFamily="18" charset="0"/>
              </a:rPr>
              <a:t>China</a:t>
            </a:r>
            <a:endParaRPr lang="en-US" dirty="0">
              <a:solidFill>
                <a:srgbClr val="C00000"/>
              </a:solidFill>
            </a:endParaRPr>
          </a:p>
        </p:txBody>
      </p:sp>
    </p:spTree>
    <p:extLst>
      <p:ext uri="{BB962C8B-B14F-4D97-AF65-F5344CB8AC3E}">
        <p14:creationId xmlns:p14="http://schemas.microsoft.com/office/powerpoint/2010/main" val="324772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84676" cy="1320800"/>
          </a:xfrm>
        </p:spPr>
        <p:txBody>
          <a:bodyPr>
            <a:normAutofit fontScale="90000"/>
          </a:bodyPr>
          <a:lstStyle/>
          <a:p>
            <a:r>
              <a:rPr lang="en-US" dirty="0" smtClean="0">
                <a:solidFill>
                  <a:srgbClr val="5B9BD5">
                    <a:lumMod val="50000"/>
                  </a:srgbClr>
                </a:solidFill>
                <a:latin typeface="Baskerville Old Face" panose="02020602080505020303" pitchFamily="18" charset="0"/>
              </a:rPr>
              <a:t>Daily </a:t>
            </a:r>
            <a:r>
              <a:rPr lang="en-US" dirty="0">
                <a:solidFill>
                  <a:srgbClr val="5B9BD5">
                    <a:lumMod val="50000"/>
                  </a:srgbClr>
                </a:solidFill>
                <a:latin typeface="Baskerville Old Face" panose="02020602080505020303" pitchFamily="18" charset="0"/>
              </a:rPr>
              <a:t>social </a:t>
            </a:r>
            <a:r>
              <a:rPr lang="en-US" dirty="0" smtClean="0">
                <a:solidFill>
                  <a:srgbClr val="5B9BD5">
                    <a:lumMod val="50000"/>
                  </a:srgbClr>
                </a:solidFill>
                <a:latin typeface="Baskerville Old Face" panose="02020602080505020303" pitchFamily="18" charset="0"/>
              </a:rPr>
              <a:t>lives and the cultural </a:t>
            </a:r>
            <a:r>
              <a:rPr lang="en-US" dirty="0">
                <a:solidFill>
                  <a:srgbClr val="5B9BD5">
                    <a:lumMod val="50000"/>
                  </a:srgbClr>
                </a:solidFill>
                <a:latin typeface="Baskerville Old Face" panose="02020602080505020303" pitchFamily="18" charset="0"/>
              </a:rPr>
              <a:t>diversity of social beliefs, norms, and behaviors around aging</a:t>
            </a:r>
            <a:br>
              <a:rPr lang="en-US" dirty="0">
                <a:solidFill>
                  <a:srgbClr val="5B9BD5">
                    <a:lumMod val="50000"/>
                  </a:srgbClr>
                </a:solidFill>
                <a:latin typeface="Baskerville Old Face" panose="02020602080505020303" pitchFamily="18" charset="0"/>
              </a:rPr>
            </a:br>
            <a:endParaRPr lang="en-US" dirty="0"/>
          </a:p>
        </p:txBody>
      </p:sp>
      <p:sp>
        <p:nvSpPr>
          <p:cNvPr id="3" name="Content Placeholder 2"/>
          <p:cNvSpPr>
            <a:spLocks noGrp="1"/>
          </p:cNvSpPr>
          <p:nvPr>
            <p:ph idx="1"/>
          </p:nvPr>
        </p:nvSpPr>
        <p:spPr>
          <a:xfrm>
            <a:off x="677334" y="2160589"/>
            <a:ext cx="10607700" cy="3880773"/>
          </a:xfrm>
        </p:spPr>
        <p:txBody>
          <a:bodyPr>
            <a:noAutofit/>
          </a:bodyPr>
          <a:lstStyle/>
          <a:p>
            <a:r>
              <a:rPr lang="en-US" b="1" dirty="0">
                <a:solidFill>
                  <a:srgbClr val="5B9BD5">
                    <a:lumMod val="50000"/>
                  </a:srgbClr>
                </a:solidFill>
                <a:latin typeface="Baskerville Old Face" panose="02020602080505020303" pitchFamily="18" charset="0"/>
              </a:rPr>
              <a:t>Dr. Hossein spoke about the cultural diversity of social beliefs, norms, and behaviors around aging</a:t>
            </a:r>
            <a:r>
              <a:rPr lang="en-US" dirty="0">
                <a:solidFill>
                  <a:srgbClr val="5B9BD5">
                    <a:lumMod val="50000"/>
                  </a:srgbClr>
                </a:solidFill>
                <a:latin typeface="Baskerville Old Face" panose="02020602080505020303" pitchFamily="18" charset="0"/>
              </a:rPr>
              <a:t>, and that these cultural beliefs have ramifications for later living arrangements, responsibilities, and so on. </a:t>
            </a:r>
            <a:endParaRPr lang="en-US" dirty="0" smtClean="0">
              <a:solidFill>
                <a:srgbClr val="5B9BD5">
                  <a:lumMod val="50000"/>
                </a:srgbClr>
              </a:solidFill>
              <a:latin typeface="Baskerville Old Face" panose="02020602080505020303" pitchFamily="18" charset="0"/>
            </a:endParaRPr>
          </a:p>
          <a:p>
            <a:endParaRPr lang="en-US" dirty="0">
              <a:solidFill>
                <a:srgbClr val="5B9BD5">
                  <a:lumMod val="50000"/>
                </a:srgbClr>
              </a:solidFill>
              <a:latin typeface="Baskerville Old Face" panose="02020602080505020303" pitchFamily="18" charset="0"/>
            </a:endParaRPr>
          </a:p>
          <a:p>
            <a:r>
              <a:rPr lang="en-US" dirty="0" smtClean="0">
                <a:solidFill>
                  <a:srgbClr val="5B9BD5">
                    <a:lumMod val="50000"/>
                  </a:srgbClr>
                </a:solidFill>
                <a:latin typeface="Baskerville Old Face" panose="02020602080505020303" pitchFamily="18" charset="0"/>
              </a:rPr>
              <a:t>Some </a:t>
            </a:r>
            <a:r>
              <a:rPr lang="en-US" dirty="0">
                <a:solidFill>
                  <a:srgbClr val="5B9BD5">
                    <a:lumMod val="50000"/>
                  </a:srgbClr>
                </a:solidFill>
                <a:latin typeface="Baskerville Old Face" panose="02020602080505020303" pitchFamily="18" charset="0"/>
              </a:rPr>
              <a:t>of us this Fall learned from </a:t>
            </a:r>
            <a:r>
              <a:rPr lang="en-US" b="1" dirty="0">
                <a:solidFill>
                  <a:srgbClr val="5B9BD5">
                    <a:lumMod val="50000"/>
                  </a:srgbClr>
                </a:solidFill>
                <a:latin typeface="Baskerville Old Face" panose="02020602080505020303" pitchFamily="18" charset="0"/>
              </a:rPr>
              <a:t>Amy Whitfield about the generational differences and conceptions, especially between the digital-native </a:t>
            </a:r>
            <a:r>
              <a:rPr lang="en-US" b="1" dirty="0" err="1">
                <a:solidFill>
                  <a:srgbClr val="5B9BD5">
                    <a:lumMod val="50000"/>
                  </a:srgbClr>
                </a:solidFill>
                <a:latin typeface="Baskerville Old Face" panose="02020602080505020303" pitchFamily="18" charset="0"/>
              </a:rPr>
              <a:t>millenials</a:t>
            </a:r>
            <a:r>
              <a:rPr lang="en-US" b="1" dirty="0">
                <a:solidFill>
                  <a:srgbClr val="5B9BD5">
                    <a:lumMod val="50000"/>
                  </a:srgbClr>
                </a:solidFill>
                <a:latin typeface="Baskerville Old Face" panose="02020602080505020303" pitchFamily="18" charset="0"/>
              </a:rPr>
              <a:t>, generation X, the baby boomer generation. </a:t>
            </a:r>
            <a:r>
              <a:rPr lang="en-US" dirty="0">
                <a:solidFill>
                  <a:srgbClr val="5B9BD5">
                    <a:lumMod val="50000"/>
                  </a:srgbClr>
                </a:solidFill>
                <a:latin typeface="Baskerville Old Face" panose="02020602080505020303" pitchFamily="18" charset="0"/>
              </a:rPr>
              <a:t>And so looking around, there are profound differences along demographic terms around the globe from which each nation shares a common denominator--we as a species are living longer and healthier with new abilities that can be erroneously </a:t>
            </a:r>
            <a:r>
              <a:rPr lang="en-US" dirty="0" smtClean="0">
                <a:solidFill>
                  <a:srgbClr val="5B9BD5">
                    <a:lumMod val="50000"/>
                  </a:srgbClr>
                </a:solidFill>
                <a:latin typeface="Baskerville Old Face" panose="02020602080505020303" pitchFamily="18" charset="0"/>
              </a:rPr>
              <a:t>overlooked. </a:t>
            </a:r>
            <a:endParaRPr lang="en-US" dirty="0">
              <a:solidFill>
                <a:srgbClr val="5B9BD5">
                  <a:lumMod val="50000"/>
                </a:srgbClr>
              </a:solidFill>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519954A3-9DFD-4C44-94BA-B95130A3BA1C}" type="slidenum">
              <a:rPr lang="en-US" smtClean="0"/>
              <a:t>8</a:t>
            </a:fld>
            <a:endParaRPr lang="en-US" dirty="0"/>
          </a:p>
        </p:txBody>
      </p:sp>
    </p:spTree>
    <p:extLst>
      <p:ext uri="{BB962C8B-B14F-4D97-AF65-F5344CB8AC3E}">
        <p14:creationId xmlns:p14="http://schemas.microsoft.com/office/powerpoint/2010/main" val="1600025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58" y="717883"/>
            <a:ext cx="10682869" cy="461665"/>
          </a:xfrm>
          <a:noFill/>
        </p:spPr>
        <p:txBody>
          <a:bodyPr wrap="square" rtlCol="0">
            <a:spAutoFit/>
          </a:bodyPr>
          <a:lstStyle/>
          <a:p>
            <a:r>
              <a:rPr lang="en-US" sz="2400" dirty="0">
                <a:solidFill>
                  <a:srgbClr val="5B9BD5">
                    <a:lumMod val="50000"/>
                  </a:srgbClr>
                </a:solidFill>
                <a:latin typeface="Baskerville Old Face" panose="02020602080505020303" pitchFamily="18" charset="0"/>
                <a:ea typeface="+mn-ea"/>
                <a:cs typeface="+mn-cs"/>
              </a:rPr>
              <a:t>Deterministic Science versus Probabilistic Science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0300" y="921283"/>
            <a:ext cx="4631700" cy="5936717"/>
          </a:xfrm>
        </p:spPr>
      </p:pic>
      <p:sp>
        <p:nvSpPr>
          <p:cNvPr id="5" name="Slide Number Placeholder 4"/>
          <p:cNvSpPr>
            <a:spLocks noGrp="1"/>
          </p:cNvSpPr>
          <p:nvPr>
            <p:ph type="sldNum" sz="quarter" idx="12"/>
          </p:nvPr>
        </p:nvSpPr>
        <p:spPr/>
        <p:txBody>
          <a:bodyPr/>
          <a:lstStyle/>
          <a:p>
            <a:fld id="{519954A3-9DFD-4C44-94BA-B95130A3BA1C}" type="slidenum">
              <a:rPr lang="en-US" smtClean="0"/>
              <a:t>9</a:t>
            </a:fld>
            <a:endParaRPr lang="en-US" dirty="0"/>
          </a:p>
        </p:txBody>
      </p:sp>
      <p:sp>
        <p:nvSpPr>
          <p:cNvPr id="7" name="TextBox 6"/>
          <p:cNvSpPr txBox="1"/>
          <p:nvPr/>
        </p:nvSpPr>
        <p:spPr>
          <a:xfrm>
            <a:off x="535258" y="1159727"/>
            <a:ext cx="7181386" cy="2308324"/>
          </a:xfrm>
          <a:prstGeom prst="rect">
            <a:avLst/>
          </a:prstGeom>
          <a:noFill/>
        </p:spPr>
        <p:txBody>
          <a:bodyPr wrap="square" rtlCol="0">
            <a:spAutoFit/>
          </a:bodyPr>
          <a:lstStyle/>
          <a:p>
            <a:r>
              <a:rPr lang="en-US" dirty="0" smtClean="0">
                <a:solidFill>
                  <a:srgbClr val="5B9BD5">
                    <a:lumMod val="50000"/>
                  </a:srgbClr>
                </a:solidFill>
                <a:latin typeface="Baskerville Old Face" panose="02020602080505020303" pitchFamily="18" charset="0"/>
              </a:rPr>
              <a:t>. </a:t>
            </a:r>
            <a:r>
              <a:rPr lang="en-US" dirty="0">
                <a:solidFill>
                  <a:srgbClr val="5B9BD5">
                    <a:lumMod val="50000"/>
                  </a:srgbClr>
                </a:solidFill>
                <a:latin typeface="Baskerville Old Face" panose="02020602080505020303" pitchFamily="18" charset="0"/>
              </a:rPr>
              <a:t>The very first critical step as a scientist is to not overstep the bounds of accepted philosophical tenets of the nature of humans as social beings. </a:t>
            </a:r>
            <a:r>
              <a:rPr lang="en-US" b="1" dirty="0">
                <a:solidFill>
                  <a:srgbClr val="5B9BD5">
                    <a:lumMod val="50000"/>
                  </a:srgbClr>
                </a:solidFill>
                <a:latin typeface="Baskerville Old Face" panose="02020602080505020303" pitchFamily="18" charset="0"/>
              </a:rPr>
              <a:t>Harvard Sociologist Stanley Lieberson, in his 1991 Presidential Address, remarked that social science can capitalize on the power of probabilistic methods when speaking about social determinants--</a:t>
            </a:r>
            <a:r>
              <a:rPr lang="en-US" dirty="0">
                <a:solidFill>
                  <a:srgbClr val="5B9BD5">
                    <a:lumMod val="50000"/>
                  </a:srgbClr>
                </a:solidFill>
                <a:latin typeface="Baskerville Old Face" panose="02020602080505020303" pitchFamily="18" charset="0"/>
              </a:rPr>
              <a:t>so, we say that certain social conditions of X, Y, and Z, like poverty, social service retrenchment, etc., as specified within our theoretical model, alter the likelihood of differing outcomes. </a:t>
            </a:r>
          </a:p>
        </p:txBody>
      </p:sp>
      <p:sp>
        <p:nvSpPr>
          <p:cNvPr id="8" name="Title 1"/>
          <p:cNvSpPr txBox="1">
            <a:spLocks/>
          </p:cNvSpPr>
          <p:nvPr/>
        </p:nvSpPr>
        <p:spPr>
          <a:xfrm>
            <a:off x="4482790" y="86470"/>
            <a:ext cx="5932450" cy="12628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t>“Roles and Examples of Social Capital as Protective Determinants of Healthy Aging”</a:t>
            </a:r>
            <a:endParaRPr lang="fr-FR" sz="2000" dirty="0"/>
          </a:p>
        </p:txBody>
      </p:sp>
    </p:spTree>
    <p:extLst>
      <p:ext uri="{BB962C8B-B14F-4D97-AF65-F5344CB8AC3E}">
        <p14:creationId xmlns:p14="http://schemas.microsoft.com/office/powerpoint/2010/main" val="42225015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3.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4.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5.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
  <TotalTime>834</TotalTime>
  <Words>3347</Words>
  <Application>Microsoft Office PowerPoint</Application>
  <PresentationFormat>Widescreen</PresentationFormat>
  <Paragraphs>244</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Baskerville Old Face</vt:lpstr>
      <vt:lpstr>Calibri</vt:lpstr>
      <vt:lpstr>Trebuchet MS</vt:lpstr>
      <vt:lpstr>Wingdings</vt:lpstr>
      <vt:lpstr>Wingdings 3</vt:lpstr>
      <vt:lpstr>Facet</vt:lpstr>
      <vt:lpstr>“Roles and Examples of Social Capital as Protective Determinants of Healthy Aging”</vt:lpstr>
      <vt:lpstr>PowerPoint Presentation</vt:lpstr>
      <vt:lpstr>PowerPoint Presentation</vt:lpstr>
      <vt:lpstr>PowerPoint Presentation</vt:lpstr>
      <vt:lpstr>Daily social lives and the cultural diversity of social beliefs, norms, and behaviors around aging </vt:lpstr>
      <vt:lpstr>PowerPoint Presentation</vt:lpstr>
      <vt:lpstr>PowerPoint Presentation</vt:lpstr>
      <vt:lpstr>Daily social lives and the cultural diversity of social beliefs, norms, and behaviors around aging </vt:lpstr>
      <vt:lpstr>Deterministic Science versus Probabilistic Science</vt:lpstr>
      <vt:lpstr>PowerPoint Presentation</vt:lpstr>
      <vt:lpstr>2 a priori assumptions about human nature:  That we are social beings and we are laboring beings.</vt:lpstr>
      <vt:lpstr>PowerPoint Presentation</vt:lpstr>
      <vt:lpstr>PowerPoint Presentation</vt:lpstr>
      <vt:lpstr>PowerPoint Presentation</vt:lpstr>
      <vt:lpstr>PowerPoint Presentation</vt:lpstr>
      <vt:lpstr>Social capital and social networks  </vt:lpstr>
      <vt:lpstr>Social network analysis identifies the positive associations with physical and mental health.  </vt:lpstr>
      <vt:lpstr>Social capital and social networks  </vt:lpstr>
      <vt:lpstr>PowerPoint Presentation</vt:lpstr>
      <vt:lpstr>PowerPoint Presentation</vt:lpstr>
      <vt:lpstr>Social network behavior.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Parental and Peer Association on  Adolescents’ College Graduation Outcomes:  An HLM Approach</dc:title>
  <dc:creator>Thomas Maestas</dc:creator>
  <cp:lastModifiedBy>Thomas Maestas</cp:lastModifiedBy>
  <cp:revision>53</cp:revision>
  <cp:lastPrinted>2015-12-01T22:44:56Z</cp:lastPrinted>
  <dcterms:created xsi:type="dcterms:W3CDTF">2015-08-24T17:39:23Z</dcterms:created>
  <dcterms:modified xsi:type="dcterms:W3CDTF">2015-12-01T22:58:46Z</dcterms:modified>
</cp:coreProperties>
</file>